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6858000" type="screen4x3"/>
  <p:notesSz cx="6742113"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4645" autoAdjust="0"/>
  </p:normalViewPr>
  <p:slideViewPr>
    <p:cSldViewPr>
      <p:cViewPr varScale="1">
        <p:scale>
          <a:sx n="38" d="100"/>
          <a:sy n="38" d="100"/>
        </p:scale>
        <p:origin x="-271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Rectangle 1"/>
          <p:cNvSpPr/>
          <p:nvPr/>
        </p:nvSpPr>
        <p:spPr>
          <a:xfrm>
            <a:off x="0" y="0"/>
            <a:ext cx="6742800" cy="9874800"/>
          </a:xfrm>
          <a:prstGeom prst="rect">
            <a:avLst/>
          </a:prstGeom>
          <a:solidFill>
            <a:srgbClr val="FFFFFF"/>
          </a:solidFill>
          <a:ln>
            <a:noFill/>
          </a:ln>
        </p:spPr>
      </p:sp>
      <p:sp>
        <p:nvSpPr>
          <p:cNvPr id="40" name="PlaceHolder 2"/>
          <p:cNvSpPr>
            <a:spLocks noGrp="1"/>
          </p:cNvSpPr>
          <p:nvPr>
            <p:ph type="hdr"/>
          </p:nvPr>
        </p:nvSpPr>
        <p:spPr>
          <a:xfrm>
            <a:off x="0" y="-360"/>
            <a:ext cx="2922480" cy="493920"/>
          </a:xfrm>
          <a:prstGeom prst="rect">
            <a:avLst/>
          </a:prstGeom>
        </p:spPr>
        <p:txBody>
          <a:bodyPr lIns="90720" tIns="45360" rIns="90720" bIns="45360"/>
          <a:lstStyle/>
          <a:p>
            <a:r>
              <a:rPr lang="en-AU" sz="1200">
                <a:latin typeface="Arial"/>
              </a:rPr>
              <a:t>&lt;header&gt;</a:t>
            </a:r>
            <a:endParaRPr/>
          </a:p>
        </p:txBody>
      </p:sp>
      <p:sp>
        <p:nvSpPr>
          <p:cNvPr id="41" name="PlaceHolder 3"/>
          <p:cNvSpPr>
            <a:spLocks noGrp="1"/>
          </p:cNvSpPr>
          <p:nvPr>
            <p:ph type="dt"/>
          </p:nvPr>
        </p:nvSpPr>
        <p:spPr>
          <a:xfrm>
            <a:off x="3819600" y="-360"/>
            <a:ext cx="2922480" cy="493920"/>
          </a:xfrm>
          <a:prstGeom prst="rect">
            <a:avLst/>
          </a:prstGeom>
        </p:spPr>
        <p:txBody>
          <a:bodyPr lIns="90720" tIns="45360" rIns="90720" bIns="45360"/>
          <a:lstStyle/>
          <a:p>
            <a:pPr algn="r"/>
            <a:r>
              <a:rPr lang="en-AU" sz="1200">
                <a:latin typeface="Arial"/>
              </a:rPr>
              <a:t>&lt;date/time&gt;</a:t>
            </a:r>
            <a:endParaRPr/>
          </a:p>
        </p:txBody>
      </p:sp>
      <p:sp>
        <p:nvSpPr>
          <p:cNvPr id="42" name="PlaceHolder 4"/>
          <p:cNvSpPr>
            <a:spLocks noGrp="1"/>
          </p:cNvSpPr>
          <p:nvPr>
            <p:ph type="body"/>
          </p:nvPr>
        </p:nvSpPr>
        <p:spPr>
          <a:xfrm>
            <a:off x="674640" y="4690800"/>
            <a:ext cx="5394240" cy="4443840"/>
          </a:xfrm>
          <a:prstGeom prst="rect">
            <a:avLst/>
          </a:prstGeom>
        </p:spPr>
        <p:txBody>
          <a:bodyPr lIns="0" tIns="0" rIns="0" bIns="0"/>
          <a:lstStyle/>
          <a:p>
            <a:r>
              <a:rPr lang="en-GB" sz="1200">
                <a:latin typeface="Arial"/>
              </a:rPr>
              <a:t>Click to edit the notes format</a:t>
            </a:r>
            <a:endParaRPr/>
          </a:p>
        </p:txBody>
      </p:sp>
      <p:sp>
        <p:nvSpPr>
          <p:cNvPr id="43" name="PlaceHolder 5"/>
          <p:cNvSpPr>
            <a:spLocks noGrp="1"/>
          </p:cNvSpPr>
          <p:nvPr>
            <p:ph type="ftr"/>
          </p:nvPr>
        </p:nvSpPr>
        <p:spPr>
          <a:xfrm>
            <a:off x="0" y="9379800"/>
            <a:ext cx="2922480" cy="493920"/>
          </a:xfrm>
          <a:prstGeom prst="rect">
            <a:avLst/>
          </a:prstGeom>
        </p:spPr>
        <p:txBody>
          <a:bodyPr lIns="90720" tIns="45360" rIns="90720" bIns="45360" anchor="b"/>
          <a:lstStyle/>
          <a:p>
            <a:r>
              <a:rPr lang="en-AU" sz="1200">
                <a:latin typeface="Arial"/>
              </a:rPr>
              <a:t>&lt;footer&gt;</a:t>
            </a:r>
            <a:endParaRPr/>
          </a:p>
        </p:txBody>
      </p:sp>
      <p:sp>
        <p:nvSpPr>
          <p:cNvPr id="44" name="PlaceHolder 6"/>
          <p:cNvSpPr>
            <a:spLocks noGrp="1"/>
          </p:cNvSpPr>
          <p:nvPr>
            <p:ph type="sldNum"/>
          </p:nvPr>
        </p:nvSpPr>
        <p:spPr>
          <a:xfrm>
            <a:off x="3819600" y="9379800"/>
            <a:ext cx="2922480" cy="493920"/>
          </a:xfrm>
          <a:prstGeom prst="rect">
            <a:avLst/>
          </a:prstGeom>
        </p:spPr>
        <p:txBody>
          <a:bodyPr lIns="90720" tIns="45360" rIns="90720" bIns="45360" anchor="b"/>
          <a:lstStyle/>
          <a:p>
            <a:pPr algn="r"/>
            <a:fld id="{831E53CF-5F66-4C21-BC49-C1FAEABC9D55}" type="slidenum">
              <a:rPr lang="en-AU" sz="1200">
                <a:latin typeface="Arial"/>
              </a:rPr>
              <a:t>‹#›</a:t>
            </a:fld>
            <a:endParaRPr/>
          </a:p>
        </p:txBody>
      </p:sp>
    </p:spTree>
    <p:extLst>
      <p:ext uri="{BB962C8B-B14F-4D97-AF65-F5344CB8AC3E}">
        <p14:creationId xmlns:p14="http://schemas.microsoft.com/office/powerpoint/2010/main" val="2300971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385452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23" name="CustomShape 2"/>
          <p:cNvSpPr/>
          <p:nvPr/>
        </p:nvSpPr>
        <p:spPr>
          <a:xfrm>
            <a:off x="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24" name="CustomShape 3"/>
          <p:cNvSpPr/>
          <p:nvPr/>
        </p:nvSpPr>
        <p:spPr>
          <a:xfrm>
            <a:off x="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25" name="CustomShape 4"/>
          <p:cNvSpPr/>
          <p:nvPr/>
        </p:nvSpPr>
        <p:spPr>
          <a:xfrm>
            <a:off x="385452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26" name="PlaceHolder 5"/>
          <p:cNvSpPr>
            <a:spLocks noGrp="1"/>
          </p:cNvSpPr>
          <p:nvPr>
            <p:ph type="body"/>
          </p:nvPr>
        </p:nvSpPr>
        <p:spPr>
          <a:xfrm>
            <a:off x="681120" y="4721040"/>
            <a:ext cx="5441760" cy="4470840"/>
          </a:xfrm>
          <a:prstGeom prst="rect">
            <a:avLst/>
          </a:prstGeom>
        </p:spPr>
        <p:txBody>
          <a:bodyPr lIns="0" tIns="0" rIns="0" bIns="0"/>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28" name="PlaceHolder 2"/>
          <p:cNvSpPr>
            <a:spLocks noGrp="1"/>
          </p:cNvSpPr>
          <p:nvPr>
            <p:ph type="body"/>
          </p:nvPr>
        </p:nvSpPr>
        <p:spPr>
          <a:xfrm>
            <a:off x="680760" y="4721400"/>
            <a:ext cx="5443560" cy="4472280"/>
          </a:xfrm>
          <a:prstGeom prst="rect">
            <a:avLst/>
          </a:prstGeom>
        </p:spPr>
        <p:txBody>
          <a:bodyPr lIns="90000" tIns="46800" rIns="90000" bIns="46800"/>
          <a:lstStyle/>
          <a:p>
            <a:pPr>
              <a:lnSpc>
                <a:spcPct val="100000"/>
              </a:lnSpc>
              <a:buFont typeface="Arial"/>
              <a:buChar char="•"/>
            </a:pPr>
            <a:r>
              <a:rPr lang="en-GB" sz="1400">
                <a:latin typeface="Arial"/>
                <a:ea typeface="Lucida Sans Unicode"/>
              </a:rPr>
              <a:t>Non-profit</a:t>
            </a:r>
            <a:endParaRPr/>
          </a:p>
          <a:p>
            <a:pPr>
              <a:lnSpc>
                <a:spcPct val="100000"/>
              </a:lnSpc>
              <a:buFont typeface="Arial"/>
              <a:buChar char="•"/>
            </a:pPr>
            <a:r>
              <a:rPr lang="en-GB" sz="1400">
                <a:latin typeface="Arial"/>
                <a:ea typeface="Lucida Sans Unicode"/>
              </a:rPr>
              <a:t>Founded in 2001</a:t>
            </a:r>
            <a:endParaRPr/>
          </a:p>
          <a:p>
            <a:pPr>
              <a:lnSpc>
                <a:spcPct val="100000"/>
              </a:lnSpc>
              <a:buFont typeface="Arial"/>
              <a:buChar char="•"/>
            </a:pPr>
            <a:r>
              <a:rPr lang="en-GB" sz="1400">
                <a:latin typeface="Arial"/>
                <a:ea typeface="Lucida Sans Unicode"/>
              </a:rPr>
              <a:t>These academics became concerned that the default copyright laws that applied in most countries were restricting creativity in the digital environment by preventing people from being able to access, remix and distribute copyright material online</a:t>
            </a:r>
            <a:endParaRPr/>
          </a:p>
          <a:p>
            <a:pPr>
              <a:lnSpc>
                <a:spcPct val="100000"/>
              </a:lnSpc>
              <a:buFont typeface="Arial"/>
              <a:buChar char="•"/>
            </a:pPr>
            <a:r>
              <a:rPr lang="en-GB" sz="1400">
                <a:latin typeface="Arial"/>
                <a:ea typeface="Lucida Sans Unicode"/>
              </a:rPr>
              <a:t>Taking inspiration from the open source movement, they decided to develop a set of licences that creators could use to make their material more freely available without giving up their copyright</a:t>
            </a:r>
            <a:endParaRPr/>
          </a:p>
          <a:p>
            <a:pPr>
              <a:lnSpc>
                <a:spcPct val="100000"/>
              </a:lnSpc>
              <a:buFont typeface="Arial"/>
              <a:buChar char="•"/>
            </a:pPr>
            <a:r>
              <a:rPr lang="en-GB" sz="1400">
                <a:latin typeface="Arial"/>
                <a:ea typeface="Lucida Sans Unicode"/>
              </a:rPr>
              <a:t>They wanted to replace the standard “all rights reserved” model with a new, more flexible, “some rights reserved”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30" name="PlaceHolder 2"/>
          <p:cNvSpPr>
            <a:spLocks noGrp="1"/>
          </p:cNvSpPr>
          <p:nvPr>
            <p:ph type="body"/>
          </p:nvPr>
        </p:nvSpPr>
        <p:spPr>
          <a:xfrm>
            <a:off x="680760" y="4721400"/>
            <a:ext cx="5443560" cy="4472280"/>
          </a:xfrm>
          <a:prstGeom prst="rect">
            <a:avLst/>
          </a:prstGeom>
        </p:spPr>
        <p:txBody>
          <a:bodyPr lIns="90000" tIns="46800" rIns="90000" bIns="46800"/>
          <a:lstStyle/>
          <a:p>
            <a:pPr>
              <a:lnSpc>
                <a:spcPct val="100000"/>
              </a:lnSpc>
              <a:buFont typeface="Arial"/>
              <a:buChar char="•"/>
            </a:pPr>
            <a:r>
              <a:rPr lang="en-GB" sz="1400">
                <a:latin typeface="Arial"/>
                <a:ea typeface="Lucida Sans Unicode"/>
              </a:rPr>
              <a:t>Non-profit</a:t>
            </a:r>
            <a:endParaRPr/>
          </a:p>
          <a:p>
            <a:pPr>
              <a:lnSpc>
                <a:spcPct val="100000"/>
              </a:lnSpc>
              <a:buFont typeface="Arial"/>
              <a:buChar char="•"/>
            </a:pPr>
            <a:r>
              <a:rPr lang="en-GB" sz="1400">
                <a:latin typeface="Arial"/>
                <a:ea typeface="Lucida Sans Unicode"/>
              </a:rPr>
              <a:t>Founded in 2001</a:t>
            </a:r>
            <a:endParaRPr/>
          </a:p>
          <a:p>
            <a:pPr>
              <a:lnSpc>
                <a:spcPct val="100000"/>
              </a:lnSpc>
              <a:buFont typeface="Arial"/>
              <a:buChar char="•"/>
            </a:pPr>
            <a:r>
              <a:rPr lang="en-GB" sz="1400">
                <a:latin typeface="Arial"/>
                <a:ea typeface="Lucida Sans Unicode"/>
              </a:rPr>
              <a:t>These academics became concerned that the default copyright laws that applied in most countries were restricting creativity in the digital environment by preventing people from being able to access, remix and distribute copyright material online</a:t>
            </a:r>
            <a:endParaRPr/>
          </a:p>
          <a:p>
            <a:pPr>
              <a:lnSpc>
                <a:spcPct val="100000"/>
              </a:lnSpc>
              <a:buFont typeface="Arial"/>
              <a:buChar char="•"/>
            </a:pPr>
            <a:r>
              <a:rPr lang="en-GB" sz="1400">
                <a:latin typeface="Arial"/>
                <a:ea typeface="Lucida Sans Unicode"/>
              </a:rPr>
              <a:t>Taking inspiration from the open source movement, they decided to develop a set of licences that creators could use to make their material more freely available without giving up their copyright</a:t>
            </a:r>
            <a:endParaRPr/>
          </a:p>
          <a:p>
            <a:pPr>
              <a:lnSpc>
                <a:spcPct val="100000"/>
              </a:lnSpc>
              <a:buFont typeface="Arial"/>
              <a:buChar char="•"/>
            </a:pPr>
            <a:r>
              <a:rPr lang="en-GB" sz="1400">
                <a:latin typeface="Arial"/>
                <a:ea typeface="Lucida Sans Unicode"/>
              </a:rPr>
              <a:t>They wanted to replace the standard “all rights reserved” model with a new, more flexible, “some rights reserved”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32" name="PlaceHolder 2"/>
          <p:cNvSpPr>
            <a:spLocks noGrp="1"/>
          </p:cNvSpPr>
          <p:nvPr>
            <p:ph type="body"/>
          </p:nvPr>
        </p:nvSpPr>
        <p:spPr>
          <a:xfrm>
            <a:off x="680760" y="4721400"/>
            <a:ext cx="5443560" cy="4472280"/>
          </a:xfrm>
          <a:prstGeom prst="rect">
            <a:avLst/>
          </a:prstGeom>
        </p:spPr>
        <p:txBody>
          <a:bodyPr lIns="90000" tIns="46800" rIns="90000" bIns="46800"/>
          <a:lstStyle/>
          <a:p>
            <a:pPr>
              <a:lnSpc>
                <a:spcPct val="100000"/>
              </a:lnSpc>
              <a:buFont typeface="Arial"/>
              <a:buChar char="•"/>
            </a:pPr>
            <a:r>
              <a:rPr lang="en-GB" sz="1400">
                <a:latin typeface="Arial"/>
                <a:ea typeface="Lucida Sans Unicode"/>
              </a:rPr>
              <a:t>Non-profit</a:t>
            </a:r>
            <a:endParaRPr/>
          </a:p>
          <a:p>
            <a:pPr>
              <a:lnSpc>
                <a:spcPct val="100000"/>
              </a:lnSpc>
              <a:buFont typeface="Arial"/>
              <a:buChar char="•"/>
            </a:pPr>
            <a:r>
              <a:rPr lang="en-GB" sz="1400">
                <a:latin typeface="Arial"/>
                <a:ea typeface="Lucida Sans Unicode"/>
              </a:rPr>
              <a:t>Founded in 2001</a:t>
            </a:r>
            <a:endParaRPr/>
          </a:p>
          <a:p>
            <a:pPr>
              <a:lnSpc>
                <a:spcPct val="100000"/>
              </a:lnSpc>
              <a:buFont typeface="Arial"/>
              <a:buChar char="•"/>
            </a:pPr>
            <a:r>
              <a:rPr lang="en-GB" sz="1400">
                <a:latin typeface="Arial"/>
                <a:ea typeface="Lucida Sans Unicode"/>
              </a:rPr>
              <a:t>These academics became concerned that the default copyright laws that applied in most countries were restricting creativity in the digital environment by preventing people from being able to access, remix and distribute copyright material online</a:t>
            </a:r>
            <a:endParaRPr/>
          </a:p>
          <a:p>
            <a:pPr>
              <a:lnSpc>
                <a:spcPct val="100000"/>
              </a:lnSpc>
              <a:buFont typeface="Arial"/>
              <a:buChar char="•"/>
            </a:pPr>
            <a:r>
              <a:rPr lang="en-GB" sz="1400">
                <a:latin typeface="Arial"/>
                <a:ea typeface="Lucida Sans Unicode"/>
              </a:rPr>
              <a:t>Taking inspiration from the open source movement, they decided to develop a set of licences that creators could use to make their material more freely available without giving up their copyright</a:t>
            </a:r>
            <a:endParaRPr/>
          </a:p>
          <a:p>
            <a:pPr>
              <a:lnSpc>
                <a:spcPct val="100000"/>
              </a:lnSpc>
              <a:buFont typeface="Arial"/>
              <a:buChar char="•"/>
            </a:pPr>
            <a:r>
              <a:rPr lang="en-GB" sz="1400">
                <a:latin typeface="Arial"/>
                <a:ea typeface="Lucida Sans Unicode"/>
              </a:rPr>
              <a:t>They wanted to replace the standard “all rights reserved” model with a new, more flexible, “some rights reserved”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CustomShape 1"/>
          <p:cNvSpPr/>
          <p:nvPr/>
        </p:nvSpPr>
        <p:spPr>
          <a:xfrm>
            <a:off x="385452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34" name="CustomShape 2"/>
          <p:cNvSpPr/>
          <p:nvPr/>
        </p:nvSpPr>
        <p:spPr>
          <a:xfrm>
            <a:off x="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35" name="CustomShape 3"/>
          <p:cNvSpPr/>
          <p:nvPr/>
        </p:nvSpPr>
        <p:spPr>
          <a:xfrm>
            <a:off x="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36" name="CustomShape 4"/>
          <p:cNvSpPr/>
          <p:nvPr/>
        </p:nvSpPr>
        <p:spPr>
          <a:xfrm>
            <a:off x="385452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37" name="CustomShape 5"/>
          <p:cNvSpPr/>
          <p:nvPr/>
        </p:nvSpPr>
        <p:spPr>
          <a:xfrm>
            <a:off x="920880" y="746280"/>
            <a:ext cx="496872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38" name="PlaceHolder 6"/>
          <p:cNvSpPr>
            <a:spLocks noGrp="1"/>
          </p:cNvSpPr>
          <p:nvPr>
            <p:ph type="body"/>
          </p:nvPr>
        </p:nvSpPr>
        <p:spPr>
          <a:xfrm>
            <a:off x="681120" y="4721400"/>
            <a:ext cx="5441760" cy="4472280"/>
          </a:xfrm>
          <a:prstGeom prst="rect">
            <a:avLst/>
          </a:prstGeom>
        </p:spPr>
        <p:txBody>
          <a:bodyPr lIns="90000" tIns="46800" rIns="90000" bIns="46800"/>
          <a:lstStyle/>
          <a:p>
            <a:pPr>
              <a:buFont typeface="Times New Roman"/>
              <a:buChar char="•"/>
            </a:pPr>
            <a:r>
              <a:rPr lang="en-GB" sz="1600" dirty="0">
                <a:latin typeface="Arial"/>
                <a:ea typeface="Lucida Sans Unicode"/>
              </a:rPr>
              <a:t>The first CC licences were released in 2002</a:t>
            </a:r>
            <a:endParaRPr dirty="0"/>
          </a:p>
          <a:p>
            <a:pPr>
              <a:buFont typeface="Times New Roman"/>
              <a:buChar char="•"/>
            </a:pPr>
            <a:r>
              <a:rPr lang="en-GB" sz="1600" dirty="0">
                <a:latin typeface="Arial"/>
                <a:ea typeface="Lucida Sans Unicode"/>
              </a:rPr>
              <a:t>The central to each of the CC licences are the four licence elements – Attribution, </a:t>
            </a:r>
            <a:r>
              <a:rPr lang="en-GB" sz="1600" dirty="0" err="1">
                <a:latin typeface="Arial"/>
                <a:ea typeface="Lucida Sans Unicode"/>
              </a:rPr>
              <a:t>noncommercial</a:t>
            </a:r>
            <a:r>
              <a:rPr lang="en-GB" sz="1600" dirty="0">
                <a:latin typeface="Arial"/>
                <a:ea typeface="Lucida Sans Unicode"/>
              </a:rPr>
              <a:t>, no derivative and </a:t>
            </a:r>
            <a:r>
              <a:rPr lang="en-GB" sz="1600" dirty="0" err="1">
                <a:latin typeface="Arial"/>
                <a:ea typeface="Lucida Sans Unicode"/>
              </a:rPr>
              <a:t>sharealike</a:t>
            </a:r>
            <a:endParaRPr dirty="0"/>
          </a:p>
          <a:p>
            <a:pPr>
              <a:buFont typeface="Times New Roman"/>
              <a:buChar char="•"/>
            </a:pPr>
            <a:r>
              <a:rPr lang="en-GB" sz="1600" dirty="0">
                <a:latin typeface="Arial"/>
                <a:ea typeface="Lucida Sans Unicode"/>
              </a:rPr>
              <a:t>These represent restrictions that copyright owners may want to put on how people can use their material.</a:t>
            </a:r>
            <a:endParaRPr dirty="0"/>
          </a:p>
          <a:p>
            <a:pPr>
              <a:buFont typeface="Times New Roman"/>
              <a:buChar char="•"/>
            </a:pPr>
            <a:r>
              <a:rPr lang="en-GB" sz="1600" dirty="0">
                <a:latin typeface="Arial"/>
                <a:ea typeface="Lucida Sans Unicode"/>
              </a:rPr>
              <a:t>As you can see, each of the elements has a symbol that can be used to ‘represent’ each of these elements</a:t>
            </a:r>
            <a:endParaRPr dirty="0"/>
          </a:p>
          <a:p>
            <a:pPr>
              <a:buFont typeface="Times New Roman"/>
              <a:buChar char="•"/>
            </a:pPr>
            <a:r>
              <a:rPr lang="en-GB" sz="1600" dirty="0">
                <a:latin typeface="Arial"/>
                <a:ea typeface="Lucida Sans Unicode"/>
              </a:rPr>
              <a:t>this makes the licences easier understand – in theory, once a person is familiar with the CC licences, they should be able to recognise what uses are allowed simply by looking at the symbols </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40" name="PlaceHolder 2"/>
          <p:cNvSpPr>
            <a:spLocks noGrp="1"/>
          </p:cNvSpPr>
          <p:nvPr>
            <p:ph type="body"/>
          </p:nvPr>
        </p:nvSpPr>
        <p:spPr>
          <a:xfrm>
            <a:off x="680760" y="4721400"/>
            <a:ext cx="5443560" cy="4472280"/>
          </a:xfrm>
          <a:prstGeom prst="rect">
            <a:avLst/>
          </a:prstGeom>
        </p:spPr>
        <p:txBody>
          <a:bodyPr lIns="90000" tIns="46800" rIns="90000" bIns="46800"/>
          <a:lstStyle/>
          <a:p>
            <a:pPr>
              <a:lnSpc>
                <a:spcPct val="100000"/>
              </a:lnSpc>
              <a:buFont typeface="Arial"/>
              <a:buChar char="•"/>
            </a:pPr>
            <a:r>
              <a:rPr lang="en-GB" sz="1600">
                <a:latin typeface="Arial"/>
                <a:ea typeface="Lucida Sans Unicode"/>
              </a:rPr>
              <a:t>Users can mix and match these elements to set the conditions of use for their material</a:t>
            </a:r>
            <a:endParaRPr/>
          </a:p>
          <a:p>
            <a:pPr>
              <a:lnSpc>
                <a:spcPct val="100000"/>
              </a:lnSpc>
              <a:buFont typeface="Arial"/>
              <a:buChar char="•"/>
            </a:pPr>
            <a:r>
              <a:rPr lang="en-GB" sz="1600">
                <a:latin typeface="Arial"/>
                <a:ea typeface="Lucida Sans Unicode"/>
              </a:rPr>
              <a:t>So, for example, an author may be happy to allow private uses of their work, but may want to limit how it can be used commercially. </a:t>
            </a:r>
            <a:endParaRPr/>
          </a:p>
          <a:p>
            <a:pPr>
              <a:lnSpc>
                <a:spcPct val="100000"/>
              </a:lnSpc>
              <a:buFont typeface="Arial"/>
              <a:buChar char="•"/>
            </a:pPr>
            <a:r>
              <a:rPr lang="en-GB" sz="1600">
                <a:latin typeface="Arial"/>
                <a:ea typeface="Lucida Sans Unicode"/>
              </a:rPr>
              <a:t> They may also want people to remix their work, but only so long as that person attributes them and makes the new work available for others to remix</a:t>
            </a:r>
            <a:endParaRPr/>
          </a:p>
          <a:p>
            <a:pPr>
              <a:lnSpc>
                <a:spcPct val="100000"/>
              </a:lnSpc>
              <a:buFont typeface="Arial"/>
              <a:buChar char="•"/>
            </a:pPr>
            <a:r>
              <a:rPr lang="en-GB" sz="1600">
                <a:latin typeface="Arial"/>
                <a:ea typeface="Lucida Sans Unicode"/>
              </a:rPr>
              <a:t>So they can choose the Attribution-noncommercial-sharealike licence</a:t>
            </a:r>
            <a:endParaRPr/>
          </a:p>
          <a:p>
            <a:pPr>
              <a:lnSpc>
                <a:spcPct val="100000"/>
              </a:lnSpc>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3854520" y="9441000"/>
            <a:ext cx="2949480" cy="496800"/>
          </a:xfrm>
          <a:prstGeom prst="rect">
            <a:avLst/>
          </a:prstGeom>
          <a:noFill/>
          <a:ln>
            <a:noFill/>
          </a:ln>
        </p:spPr>
        <p:style>
          <a:lnRef idx="0">
            <a:scrgbClr r="0" g="0" b="0"/>
          </a:lnRef>
          <a:fillRef idx="0">
            <a:scrgbClr r="0" g="0" b="0"/>
          </a:fillRef>
          <a:effectRef idx="0">
            <a:scrgbClr r="0" g="0" b="0"/>
          </a:effectRef>
          <a:fontRef idx="minor"/>
        </p:style>
      </p:sp>
      <p:sp>
        <p:nvSpPr>
          <p:cNvPr id="342" name="PlaceHolder 2"/>
          <p:cNvSpPr>
            <a:spLocks noGrp="1"/>
          </p:cNvSpPr>
          <p:nvPr>
            <p:ph type="body"/>
          </p:nvPr>
        </p:nvSpPr>
        <p:spPr>
          <a:xfrm>
            <a:off x="680760" y="4721400"/>
            <a:ext cx="5443560" cy="4472280"/>
          </a:xfrm>
          <a:prstGeom prst="rect">
            <a:avLst/>
          </a:prstGeom>
        </p:spPr>
        <p:txBody>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body"/>
          </p:nvPr>
        </p:nvSpPr>
        <p:spPr>
          <a:xfrm>
            <a:off x="0" y="0"/>
            <a:ext cx="1440" cy="33283800"/>
          </a:xfrm>
          <a:prstGeom prst="rect">
            <a:avLst/>
          </a:prstGeom>
        </p:spPr>
        <p:txBody>
          <a:bodyPr lIns="90000" tIns="45000" rIns="90000" bIns="45000"/>
          <a:lstStyle/>
          <a:p>
            <a:r>
              <a:rPr lang="en-GB">
                <a:latin typeface="Arial"/>
                <a:ea typeface="ＭＳ Ｐゴシック"/>
              </a:rPr>
              <a:t>although my experience working with the literary world, I sometimes suspect they think the world is more like this; FLAT!</a:t>
            </a:r>
            <a:endParaRPr/>
          </a:p>
        </p:txBody>
      </p:sp>
      <p:sp>
        <p:nvSpPr>
          <p:cNvPr id="344"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0" y="0"/>
            <a:ext cx="1440" cy="33283800"/>
          </a:xfrm>
          <a:prstGeom prst="rect">
            <a:avLst/>
          </a:prstGeom>
        </p:spPr>
        <p:txBody>
          <a:bodyPr lIns="90000" tIns="45000" rIns="90000" bIns="45000"/>
          <a:lstStyle/>
          <a:p>
            <a:r>
              <a:rPr lang="en-GB">
                <a:latin typeface="Arial"/>
                <a:ea typeface="ＭＳ Ｐゴシック"/>
              </a:rPr>
              <a:t>although my experience working with the literary world, I sometimes suspect they think the world is more like this; FLAT!</a:t>
            </a:r>
            <a:endParaRPr/>
          </a:p>
        </p:txBody>
      </p:sp>
      <p:sp>
        <p:nvSpPr>
          <p:cNvPr id="346"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0" y="0"/>
            <a:ext cx="1440" cy="33283800"/>
          </a:xfrm>
          <a:prstGeom prst="rect">
            <a:avLst/>
          </a:prstGeom>
        </p:spPr>
        <p:txBody>
          <a:bodyPr lIns="90000" tIns="45000" rIns="90000" bIns="45000"/>
          <a:lstStyle/>
          <a:p>
            <a:r>
              <a:rPr lang="en-GB">
                <a:latin typeface="Arial"/>
                <a:ea typeface="ＭＳ Ｐゴシック"/>
              </a:rPr>
              <a:t>although my experience working with the literary world, I sometimes suspect they think the world is more like this; FLAT!</a:t>
            </a:r>
            <a:endParaRPr/>
          </a:p>
        </p:txBody>
      </p:sp>
      <p:sp>
        <p:nvSpPr>
          <p:cNvPr id="348"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body"/>
          </p:nvPr>
        </p:nvSpPr>
        <p:spPr>
          <a:xfrm>
            <a:off x="0" y="0"/>
            <a:ext cx="1440" cy="33283800"/>
          </a:xfrm>
          <a:prstGeom prst="rect">
            <a:avLst/>
          </a:prstGeom>
        </p:spPr>
        <p:txBody>
          <a:bodyPr lIns="90000" tIns="45000" rIns="90000" bIns="45000"/>
          <a:lstStyle/>
          <a:p>
            <a:r>
              <a:rPr lang="en-GB">
                <a:latin typeface="Arial"/>
                <a:ea typeface="ＭＳ Ｐゴシック"/>
              </a:rPr>
              <a:t>although my experience working with the literary world, I sometimes suspect they think the world is more like this; FLAT!</a:t>
            </a:r>
            <a:endParaRPr/>
          </a:p>
        </p:txBody>
      </p:sp>
      <p:sp>
        <p:nvSpPr>
          <p:cNvPr id="350"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52" name="PlaceHolder 2"/>
          <p:cNvSpPr>
            <a:spLocks noGrp="1"/>
          </p:cNvSpPr>
          <p:nvPr>
            <p:ph type="body"/>
          </p:nvPr>
        </p:nvSpPr>
        <p:spPr>
          <a:xfrm>
            <a:off x="680760" y="4721400"/>
            <a:ext cx="5443560" cy="4472280"/>
          </a:xfrm>
          <a:prstGeom prst="rect">
            <a:avLst/>
          </a:prstGeom>
        </p:spPr>
        <p:txBody>
          <a:bodyPr lIns="0" tIns="0" rIns="0" bIns="0"/>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54" name="PlaceHolder 2"/>
          <p:cNvSpPr>
            <a:spLocks noGrp="1"/>
          </p:cNvSpPr>
          <p:nvPr>
            <p:ph type="body"/>
          </p:nvPr>
        </p:nvSpPr>
        <p:spPr>
          <a:xfrm>
            <a:off x="680760" y="4721400"/>
            <a:ext cx="5443560" cy="4472280"/>
          </a:xfrm>
          <a:prstGeom prst="rect">
            <a:avLst/>
          </a:prstGeom>
        </p:spPr>
        <p:txBody>
          <a:bodyPr lIns="90000" tIns="46800" rIns="90000" bIns="46800"/>
          <a:lstStyle/>
          <a:p>
            <a:pPr>
              <a:lnSpc>
                <a:spcPct val="90000"/>
              </a:lnSpc>
              <a:buFont typeface="Arial"/>
              <a:buChar char="•"/>
            </a:pPr>
            <a:r>
              <a:rPr lang="en-GB" sz="1200">
                <a:latin typeface="Arial"/>
                <a:ea typeface="Lucida Sans Unicode"/>
              </a:rPr>
              <a:t>So – looking at how the CC licences are being used</a:t>
            </a:r>
            <a:endParaRPr/>
          </a:p>
          <a:p>
            <a:pPr>
              <a:lnSpc>
                <a:spcPct val="90000"/>
              </a:lnSpc>
              <a:buFont typeface="Arial"/>
              <a:buChar char="•"/>
            </a:pPr>
            <a:r>
              <a:rPr lang="en-GB" sz="1200">
                <a:latin typeface="Arial"/>
                <a:ea typeface="Lucida Sans Unicode"/>
              </a:rPr>
              <a:t>According to the latest statistics from the CC website, there are currently about 140million webpages that use a CC licence</a:t>
            </a:r>
            <a:endParaRPr/>
          </a:p>
          <a:p>
            <a:pPr>
              <a:lnSpc>
                <a:spcPct val="90000"/>
              </a:lnSpc>
              <a:buFont typeface="Arial"/>
              <a:buChar char="•"/>
            </a:pPr>
            <a:r>
              <a:rPr lang="en-GB" sz="1200">
                <a:latin typeface="Arial"/>
                <a:ea typeface="Lucida Sans Unicode"/>
              </a:rPr>
              <a:t>As you can see, almost all of them contain the BY element – that’s because it was made compulsory for all the licences except the public domain licences after the first year, because pretty much everybody was using it anyway</a:t>
            </a:r>
            <a:endParaRPr/>
          </a:p>
          <a:p>
            <a:pPr>
              <a:lnSpc>
                <a:spcPct val="90000"/>
              </a:lnSpc>
              <a:buFont typeface="Arial"/>
              <a:buChar char="•"/>
            </a:pPr>
            <a:r>
              <a:rPr lang="en-GB" sz="1200">
                <a:latin typeface="Arial"/>
                <a:ea typeface="Lucida Sans Unicode"/>
              </a:rPr>
              <a:t>The majority also, unsurprisingly, choose the non-commercial element</a:t>
            </a:r>
            <a:endParaRPr/>
          </a:p>
          <a:p>
            <a:pPr>
              <a:lnSpc>
                <a:spcPct val="90000"/>
              </a:lnSpc>
              <a:buFont typeface="Arial"/>
              <a:buChar char="•"/>
            </a:pPr>
            <a:r>
              <a:rPr lang="en-GB" sz="1200">
                <a:latin typeface="Arial"/>
                <a:ea typeface="Lucida Sans Unicode"/>
              </a:rPr>
              <a:t>Interestingly, next most popular is ShareAlike, not noderivatives – this shows that there is still a strong focus on fostering creativity among CC community, and that, rather than trying to lock their material up, people are happy for it to be remixed, as long as the new work is also sharedEven more interesting is how these statistics are changing over time</a:t>
            </a:r>
            <a:endParaRPr/>
          </a:p>
          <a:p>
            <a:pPr>
              <a:lnSpc>
                <a:spcPct val="90000"/>
              </a:lnSpc>
              <a:buFont typeface="Arial"/>
              <a:buChar char="•"/>
            </a:pPr>
            <a:r>
              <a:rPr lang="en-GB" sz="1200">
                <a:latin typeface="Arial"/>
                <a:ea typeface="Lucida Sans Unicode"/>
              </a:rPr>
              <a:t>Even more interestingly – if you look at how the licences is being used over time, people are gradually moving towards more liberal licences with less restrictions on them</a:t>
            </a:r>
            <a:endParaRPr/>
          </a:p>
          <a:p>
            <a:pPr>
              <a:lnSpc>
                <a:spcPct val="90000"/>
              </a:lnSpc>
              <a:buFont typeface="Arial"/>
              <a:buChar char="•"/>
            </a:pPr>
            <a:r>
              <a:rPr lang="en-GB" sz="1200">
                <a:latin typeface="Arial"/>
                <a:ea typeface="Lucida Sans Unicode"/>
              </a:rPr>
              <a:t>This movement seems to indicate that as people become more familiar with the licences, they are more comfortable allowing greater use</a:t>
            </a:r>
            <a:endParaRPr/>
          </a:p>
          <a:p>
            <a:pPr>
              <a:lnSpc>
                <a:spcPct val="90000"/>
              </a:lnSpc>
              <a:buFont typeface="Arial"/>
              <a:buChar char="•"/>
            </a:pPr>
            <a:r>
              <a:rPr lang="en-GB" sz="1200">
                <a:latin typeface="Arial"/>
                <a:ea typeface="Lucida Sans Unicode"/>
              </a:rPr>
              <a:t>This is supported by anecdotal evidence from CC users who, after initially publishing their material under restrictive licences that don’t allow derivatives, often ‘re-release’ their material to allow new works</a:t>
            </a:r>
            <a:endParaRPr/>
          </a:p>
          <a:p>
            <a:pPr>
              <a:lnSpc>
                <a:spcPct val="90000"/>
              </a:lnSpc>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56" name="PlaceHolder 2"/>
          <p:cNvSpPr>
            <a:spLocks noGrp="1"/>
          </p:cNvSpPr>
          <p:nvPr>
            <p:ph type="body"/>
          </p:nvPr>
        </p:nvSpPr>
        <p:spPr>
          <a:xfrm>
            <a:off x="680760" y="4721400"/>
            <a:ext cx="5443560" cy="4930920"/>
          </a:xfrm>
          <a:prstGeom prst="rect">
            <a:avLst/>
          </a:prstGeom>
        </p:spPr>
        <p:txBody>
          <a:bodyPr lIns="90000" tIns="46800" rIns="90000" bIns="46800"/>
          <a:lstStyle/>
          <a:p>
            <a:pPr>
              <a:lnSpc>
                <a:spcPct val="100000"/>
              </a:lnSpc>
            </a:pPr>
            <a:r>
              <a:rPr lang="en-GB" sz="1600">
                <a:latin typeface="Arial"/>
                <a:ea typeface="Lucida Sans Unicode"/>
              </a:rPr>
              <a:t>In writing the licences, the main goal was to ensure that the licences are:</a:t>
            </a:r>
            <a:endParaRPr/>
          </a:p>
          <a:p>
            <a:pPr>
              <a:lnSpc>
                <a:spcPct val="100000"/>
              </a:lnSpc>
              <a:buFont typeface="Arial"/>
              <a:buChar char="•"/>
            </a:pPr>
            <a:r>
              <a:rPr lang="en-GB" sz="1600">
                <a:latin typeface="Arial"/>
                <a:ea typeface="Lucida Sans Unicode"/>
              </a:rPr>
              <a:t>Voluntary – contrary to some claims, CC isn’t anti-copyright. It just aims to provide options for those copyright owners who do want to make their material more freely available</a:t>
            </a:r>
            <a:endParaRPr/>
          </a:p>
          <a:p>
            <a:pPr>
              <a:lnSpc>
                <a:spcPct val="100000"/>
              </a:lnSpc>
              <a:buFont typeface="Arial"/>
              <a:buChar char="•"/>
            </a:pPr>
            <a:r>
              <a:rPr lang="en-GB" sz="1600">
                <a:latin typeface="Arial"/>
                <a:ea typeface="Lucida Sans Unicode"/>
              </a:rPr>
              <a:t>Flexible – unlike other parts of the open access movement, CC licences are specifically designed to provide a range of options for licensors, so that they can choose exactly how they want their material to be used</a:t>
            </a:r>
            <a:endParaRPr/>
          </a:p>
          <a:p>
            <a:pPr>
              <a:lnSpc>
                <a:spcPct val="100000"/>
              </a:lnSpc>
              <a:buFont typeface="Arial"/>
              <a:buChar char="•"/>
            </a:pPr>
            <a:r>
              <a:rPr lang="en-GB" sz="1600">
                <a:latin typeface="Arial"/>
                <a:ea typeface="Lucida Sans Unicode"/>
              </a:rPr>
              <a:t>Easy to understand – the academics designing the licences felt that one of the biggest problems with default copyright law is that its so hard for both copyright owners and users to understand. So the licences are specifically designed to be as simple as possible. </a:t>
            </a:r>
            <a:endParaRPr/>
          </a:p>
          <a:p>
            <a:pPr>
              <a:lnSpc>
                <a:spcPct val="100000"/>
              </a:lnSpc>
              <a:buFont typeface="Arial"/>
              <a:buChar char="•"/>
            </a:pPr>
            <a:r>
              <a:rPr lang="en-GB" sz="1600">
                <a:latin typeface="Arial"/>
                <a:ea typeface="Lucida Sans Unicode"/>
              </a:rPr>
              <a:t>And, of course, freely available for everyone to use</a:t>
            </a:r>
            <a:endParaRPr/>
          </a:p>
          <a:p>
            <a:pPr>
              <a:lnSpc>
                <a:spcPct val="100000"/>
              </a:lnSpc>
            </a:pPr>
            <a:endParaRPr/>
          </a:p>
          <a:p>
            <a:pPr>
              <a:lnSpc>
                <a:spcPct val="100000"/>
              </a:lnSpc>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body"/>
          </p:nvPr>
        </p:nvSpPr>
        <p:spPr>
          <a:xfrm>
            <a:off x="680760" y="4721400"/>
            <a:ext cx="5437080" cy="4465800"/>
          </a:xfrm>
          <a:prstGeom prst="rect">
            <a:avLst/>
          </a:prstGeom>
        </p:spPr>
        <p:txBody>
          <a:bodyPr lIns="90000" tIns="45000" rIns="90000" bIns="45000"/>
          <a:lstStyle/>
          <a:p>
            <a:r>
              <a:rPr lang="en-GB">
                <a:latin typeface="Arial"/>
                <a:ea typeface="ＭＳ Ｐゴシック"/>
              </a:rPr>
              <a:t>Creative Commons comes in. Hopefully you’ll remember from the last lecture I gave,</a:t>
            </a:r>
            <a:endParaRPr/>
          </a:p>
        </p:txBody>
      </p:sp>
      <p:sp>
        <p:nvSpPr>
          <p:cNvPr id="358"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3819600" y="9380520"/>
            <a:ext cx="2922480" cy="493560"/>
          </a:xfrm>
          <a:prstGeom prst="rect">
            <a:avLst/>
          </a:prstGeom>
          <a:noFill/>
          <a:ln>
            <a:noFill/>
          </a:ln>
        </p:spPr>
        <p:style>
          <a:lnRef idx="0">
            <a:scrgbClr r="0" g="0" b="0"/>
          </a:lnRef>
          <a:fillRef idx="0">
            <a:scrgbClr r="0" g="0" b="0"/>
          </a:fillRef>
          <a:effectRef idx="0">
            <a:scrgbClr r="0" g="0" b="0"/>
          </a:effectRef>
          <a:fontRef idx="minor"/>
        </p:style>
      </p:sp>
      <p:sp>
        <p:nvSpPr>
          <p:cNvPr id="363" name="PlaceHolder 2"/>
          <p:cNvSpPr>
            <a:spLocks noGrp="1"/>
          </p:cNvSpPr>
          <p:nvPr>
            <p:ph type="body"/>
          </p:nvPr>
        </p:nvSpPr>
        <p:spPr>
          <a:xfrm>
            <a:off x="674640" y="4690800"/>
            <a:ext cx="5394240" cy="4443840"/>
          </a:xfrm>
          <a:prstGeom prst="rect">
            <a:avLst/>
          </a:prstGeom>
        </p:spPr>
        <p:txBody>
          <a:bodyPr lIns="90720" tIns="45360" rIns="90720" bIns="45360"/>
          <a:lstStyle/>
          <a:p>
            <a:pPr>
              <a:buFont typeface="Times New Roman"/>
              <a:buChar char="•"/>
            </a:pPr>
            <a:r>
              <a:rPr lang="en-AU" sz="1600">
                <a:latin typeface="Arial"/>
              </a:rPr>
              <a:t>Click and flick has turned out to be highly successful, with over 9,000 photos uploaded since January</a:t>
            </a:r>
            <a:endParaRPr/>
          </a:p>
          <a:p>
            <a:pPr>
              <a:buFont typeface="Times New Roman"/>
              <a:buChar char="•"/>
            </a:pPr>
            <a:r>
              <a:rPr lang="en-AU" sz="1600">
                <a:latin typeface="Arial"/>
              </a:rPr>
              <a:t>This may not seem like much on internet scale, but it’s a huge number for a library collection</a:t>
            </a:r>
            <a:endParaRPr/>
          </a:p>
          <a:p>
            <a:pPr>
              <a:buFont typeface="Times New Roman"/>
              <a:buChar char="•"/>
            </a:pPr>
            <a:r>
              <a:rPr lang="en-AU" sz="1600">
                <a:latin typeface="Arial"/>
              </a:rPr>
              <a:t>It’s also significantly raised the profile of the PictureAustralia collection, with the NLA reporting much higher usage, even during traditionally slow periods</a:t>
            </a:r>
            <a:endParaRPr/>
          </a:p>
          <a:p>
            <a:pPr>
              <a:buFont typeface="Times New Roman"/>
              <a:buChar char="•"/>
            </a:pPr>
            <a:r>
              <a:rPr lang="en-AU" sz="1600">
                <a:latin typeface="Arial"/>
              </a:rPr>
              <a:t>The NLA doesn’t have any statistics on how many people are using CC licences, but they say anecdotally that they think it is a large portion, or even the majority.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385452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66" name="CustomShape 2"/>
          <p:cNvSpPr/>
          <p:nvPr/>
        </p:nvSpPr>
        <p:spPr>
          <a:xfrm>
            <a:off x="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67" name="CustomShape 3"/>
          <p:cNvSpPr/>
          <p:nvPr/>
        </p:nvSpPr>
        <p:spPr>
          <a:xfrm>
            <a:off x="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68" name="CustomShape 4"/>
          <p:cNvSpPr/>
          <p:nvPr/>
        </p:nvSpPr>
        <p:spPr>
          <a:xfrm>
            <a:off x="385452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69" name="PlaceHolder 5"/>
          <p:cNvSpPr>
            <a:spLocks noGrp="1"/>
          </p:cNvSpPr>
          <p:nvPr>
            <p:ph type="body"/>
          </p:nvPr>
        </p:nvSpPr>
        <p:spPr>
          <a:xfrm>
            <a:off x="681120" y="4721040"/>
            <a:ext cx="5441760" cy="4470840"/>
          </a:xfrm>
          <a:prstGeom prst="rect">
            <a:avLst/>
          </a:prstGeom>
        </p:spPr>
        <p:txBody>
          <a:bodyPr lIns="0" tIns="0" rIns="0" bIns="0"/>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3819600" y="9380520"/>
            <a:ext cx="2922480" cy="493560"/>
          </a:xfrm>
          <a:prstGeom prst="rect">
            <a:avLst/>
          </a:prstGeom>
          <a:noFill/>
          <a:ln>
            <a:noFill/>
          </a:ln>
        </p:spPr>
        <p:style>
          <a:lnRef idx="0">
            <a:scrgbClr r="0" g="0" b="0"/>
          </a:lnRef>
          <a:fillRef idx="0">
            <a:scrgbClr r="0" g="0" b="0"/>
          </a:fillRef>
          <a:effectRef idx="0">
            <a:scrgbClr r="0" g="0" b="0"/>
          </a:effectRef>
          <a:fontRef idx="minor"/>
        </p:style>
      </p:sp>
      <p:sp>
        <p:nvSpPr>
          <p:cNvPr id="371" name="PlaceHolder 2"/>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AU" sz="1200">
                <a:latin typeface="Arial"/>
              </a:rPr>
              <a:t>The open access movement is in a better place than its ever been before, as far as gaining ‘mainstream’ acceptance and being adopted by large players</a:t>
            </a:r>
            <a:endParaRPr/>
          </a:p>
          <a:p>
            <a:pPr>
              <a:buFont typeface="Arial"/>
              <a:buChar char="•"/>
            </a:pPr>
            <a:r>
              <a:rPr lang="en-AU"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73" name="PlaceHolder 2"/>
          <p:cNvSpPr>
            <a:spLocks noGrp="1"/>
          </p:cNvSpPr>
          <p:nvPr>
            <p:ph type="body"/>
          </p:nvPr>
        </p:nvSpPr>
        <p:spPr>
          <a:xfrm>
            <a:off x="681120" y="4721040"/>
            <a:ext cx="5433840" cy="4462920"/>
          </a:xfrm>
          <a:prstGeom prst="rect">
            <a:avLst/>
          </a:prstGeom>
        </p:spPr>
        <p:txBody>
          <a:bodyPr lIns="0" tIns="0" rIns="0" bIns="0"/>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674640" y="4690800"/>
            <a:ext cx="5394240" cy="4443840"/>
          </a:xfrm>
          <a:prstGeom prst="rect">
            <a:avLst/>
          </a:prstGeom>
        </p:spPr>
        <p:txBody>
          <a:bodyPr lIns="90720" tIns="45360" rIns="90720" bIns="45360"/>
          <a:lstStyle/>
          <a:p>
            <a:pPr>
              <a:buFont typeface="Arial"/>
              <a:buChar char="•"/>
            </a:pPr>
            <a:r>
              <a:rPr lang="en-GB" sz="1200">
                <a:latin typeface="Arial"/>
              </a:rPr>
              <a:t>The open access movement is in a better place than its ever been before, as far as gaining ‘mainstream’ acceptance and being adopted by large players</a:t>
            </a:r>
            <a:endParaRPr/>
          </a:p>
          <a:p>
            <a:pPr>
              <a:buFont typeface="Arial"/>
              <a:buChar char="•"/>
            </a:pPr>
            <a:r>
              <a:rPr lang="en-GB" sz="1200">
                <a:latin typeface="Arial"/>
              </a:rPr>
              <a:t>There have, of late, been lots of official statements endorsing open access – from the OECD, from Venturous Australia etc</a:t>
            </a:r>
            <a:endParaRPr/>
          </a:p>
          <a:p>
            <a:pPr>
              <a:buFont typeface="Arial"/>
              <a:buChar cha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0760" y="4721400"/>
            <a:ext cx="5437080" cy="4465800"/>
          </a:xfrm>
          <a:prstGeom prst="rect">
            <a:avLst/>
          </a:prstGeom>
        </p:spPr>
        <p:txBody>
          <a:bodyPr lIns="90000" tIns="45000" rIns="90000" bIns="45000"/>
          <a:lstStyle/>
          <a:p>
            <a:r>
              <a:rPr lang="en-GB">
                <a:latin typeface="Arial"/>
                <a:ea typeface="ＭＳ Ｐゴシック"/>
              </a:rPr>
              <a:t>Creative Commons comes in. Hopefully you’ll remember from the last lecture I gave,</a:t>
            </a:r>
            <a:endParaRPr/>
          </a:p>
        </p:txBody>
      </p:sp>
      <p:sp>
        <p:nvSpPr>
          <p:cNvPr id="309"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1"/>
          <p:cNvSpPr/>
          <p:nvPr/>
        </p:nvSpPr>
        <p:spPr>
          <a:xfrm>
            <a:off x="922320" y="746280"/>
            <a:ext cx="4967280" cy="372564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11" name="PlaceHolder 2"/>
          <p:cNvSpPr>
            <a:spLocks noGrp="1"/>
          </p:cNvSpPr>
          <p:nvPr>
            <p:ph type="body"/>
          </p:nvPr>
        </p:nvSpPr>
        <p:spPr>
          <a:xfrm>
            <a:off x="681120" y="4721040"/>
            <a:ext cx="5433840" cy="4462920"/>
          </a:xfrm>
          <a:prstGeom prst="rect">
            <a:avLst/>
          </a:prstGeom>
        </p:spPr>
        <p:txBody>
          <a:bodyPr lIns="0" tIns="0" rIns="0" bIns="0"/>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0760" y="4721400"/>
            <a:ext cx="5437080" cy="4465800"/>
          </a:xfrm>
          <a:prstGeom prst="rect">
            <a:avLst/>
          </a:prstGeom>
        </p:spPr>
        <p:txBody>
          <a:bodyPr lIns="90000" tIns="45000" rIns="90000" bIns="45000"/>
          <a:lstStyle/>
          <a:p>
            <a:r>
              <a:rPr lang="en-GB">
                <a:latin typeface="Arial"/>
                <a:ea typeface="ＭＳ Ｐゴシック"/>
              </a:rPr>
              <a:t>This is what makes copyright hard.</a:t>
            </a:r>
            <a:endParaRPr/>
          </a:p>
          <a:p>
            <a:endParaRPr/>
          </a:p>
          <a:p>
            <a:r>
              <a:rPr lang="en-GB">
                <a:latin typeface="Arial"/>
                <a:ea typeface="ＭＳ Ｐゴシック"/>
              </a:rPr>
              <a:t>Because you need the permission of each of these different copyright owners before you can use the work.</a:t>
            </a:r>
            <a:endParaRPr/>
          </a:p>
          <a:p>
            <a:endParaRPr/>
          </a:p>
          <a:p>
            <a:r>
              <a:rPr lang="en-GB">
                <a:latin typeface="Arial"/>
                <a:ea typeface="ＭＳ Ｐゴシック"/>
              </a:rPr>
              <a:t>In fact, they need each other’s permission before they can use the final work (eg CD), such as publishing it or putting it online.</a:t>
            </a:r>
            <a:endParaRPr/>
          </a:p>
          <a:p>
            <a:endParaRPr/>
          </a:p>
          <a:p>
            <a:r>
              <a:rPr lang="en-GB">
                <a:latin typeface="Arial"/>
                <a:ea typeface="ＭＳ Ｐゴシック"/>
              </a:rPr>
              <a:t>Well – in most circumstances you need their permission. There are exceptions:</a:t>
            </a:r>
            <a:endParaRPr/>
          </a:p>
          <a:p>
            <a:endParaRPr/>
          </a:p>
        </p:txBody>
      </p:sp>
      <p:sp>
        <p:nvSpPr>
          <p:cNvPr id="313"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385452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15" name="CustomShape 2"/>
          <p:cNvSpPr/>
          <p:nvPr/>
        </p:nvSpPr>
        <p:spPr>
          <a:xfrm>
            <a:off x="0" y="9441000"/>
            <a:ext cx="2948040" cy="495000"/>
          </a:xfrm>
          <a:prstGeom prst="rect">
            <a:avLst/>
          </a:prstGeom>
          <a:noFill/>
          <a:ln>
            <a:noFill/>
          </a:ln>
        </p:spPr>
        <p:style>
          <a:lnRef idx="0">
            <a:scrgbClr r="0" g="0" b="0"/>
          </a:lnRef>
          <a:fillRef idx="0">
            <a:scrgbClr r="0" g="0" b="0"/>
          </a:fillRef>
          <a:effectRef idx="0">
            <a:scrgbClr r="0" g="0" b="0"/>
          </a:effectRef>
          <a:fontRef idx="minor"/>
        </p:style>
      </p:sp>
      <p:sp>
        <p:nvSpPr>
          <p:cNvPr id="316" name="CustomShape 3"/>
          <p:cNvSpPr/>
          <p:nvPr/>
        </p:nvSpPr>
        <p:spPr>
          <a:xfrm>
            <a:off x="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17" name="CustomShape 4"/>
          <p:cNvSpPr/>
          <p:nvPr/>
        </p:nvSpPr>
        <p:spPr>
          <a:xfrm>
            <a:off x="3854520" y="0"/>
            <a:ext cx="2948040" cy="495360"/>
          </a:xfrm>
          <a:prstGeom prst="rect">
            <a:avLst/>
          </a:prstGeom>
          <a:noFill/>
          <a:ln>
            <a:noFill/>
          </a:ln>
        </p:spPr>
        <p:style>
          <a:lnRef idx="0">
            <a:scrgbClr r="0" g="0" b="0"/>
          </a:lnRef>
          <a:fillRef idx="0">
            <a:scrgbClr r="0" g="0" b="0"/>
          </a:fillRef>
          <a:effectRef idx="0">
            <a:scrgbClr r="0" g="0" b="0"/>
          </a:effectRef>
          <a:fontRef idx="minor"/>
        </p:style>
      </p:sp>
      <p:sp>
        <p:nvSpPr>
          <p:cNvPr id="318" name="CustomShape 5"/>
          <p:cNvSpPr/>
          <p:nvPr/>
        </p:nvSpPr>
        <p:spPr>
          <a:xfrm>
            <a:off x="954000" y="720720"/>
            <a:ext cx="4967280" cy="372600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319" name="PlaceHolder 6"/>
          <p:cNvSpPr>
            <a:spLocks noGrp="1"/>
          </p:cNvSpPr>
          <p:nvPr>
            <p:ph type="body"/>
          </p:nvPr>
        </p:nvSpPr>
        <p:spPr>
          <a:xfrm>
            <a:off x="681120" y="4721400"/>
            <a:ext cx="5441760" cy="4472280"/>
          </a:xfrm>
          <a:prstGeom prst="rect">
            <a:avLst/>
          </a:prstGeom>
        </p:spPr>
        <p:txBody>
          <a:bodyPr lIns="90000" tIns="46800" rIns="90000" bIns="46800"/>
          <a:lstStyle/>
          <a:p>
            <a:pPr>
              <a:buFont typeface="Times New Roman"/>
              <a:buChar char="•"/>
            </a:pPr>
            <a:r>
              <a:rPr lang="en-GB" sz="1400">
                <a:latin typeface="Arial"/>
                <a:ea typeface="Lucida Sans Unicode"/>
              </a:rPr>
              <a:t>Some just say ignore copyright law – rip, mix, burn</a:t>
            </a:r>
            <a:endParaRPr/>
          </a:p>
          <a:p>
            <a:pPr>
              <a:buFont typeface="Times New Roman"/>
              <a:buChar char="•"/>
            </a:pPr>
            <a:r>
              <a:rPr lang="en-GB" sz="1400">
                <a:latin typeface="Arial"/>
                <a:ea typeface="Lucida Sans Unicode"/>
              </a:rPr>
              <a:t>This is ok if you’re an private user, or an obscure artist – can choose to take risk</a:t>
            </a:r>
            <a:endParaRPr/>
          </a:p>
          <a:p>
            <a:pPr>
              <a:buFont typeface="Times New Roman"/>
              <a:buChar char="•"/>
            </a:pPr>
            <a:r>
              <a:rPr lang="en-GB" sz="1400">
                <a:latin typeface="Arial"/>
                <a:ea typeface="Lucida Sans Unicode"/>
              </a:rPr>
              <a:t>But doesn’t work for schools, libraries, museums, charities, academics, short film makers entering into competitions, DJs releasing a commercial CD etc</a:t>
            </a:r>
            <a:endParaRPr/>
          </a:p>
          <a:p>
            <a:pPr>
              <a:buFont typeface="Times New Roman"/>
              <a:buChar char="•"/>
            </a:pPr>
            <a:r>
              <a:rPr lang="en-GB" sz="1400">
                <a:latin typeface="Arial"/>
                <a:ea typeface="Lucida Sans Unicode"/>
              </a:rPr>
              <a:t>Plus, the music labels and hollywood are suing people now – and in the UK they’re threatening to cut off people’s internet connections.</a:t>
            </a:r>
            <a:endParaRPr/>
          </a:p>
          <a:p>
            <a:endParaRPr/>
          </a:p>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0760" y="4721400"/>
            <a:ext cx="5437080" cy="4465800"/>
          </a:xfrm>
          <a:prstGeom prst="rect">
            <a:avLst/>
          </a:prstGeom>
        </p:spPr>
        <p:txBody>
          <a:bodyPr lIns="90000" tIns="45000" rIns="90000" bIns="45000"/>
          <a:lstStyle/>
          <a:p>
            <a:r>
              <a:rPr lang="en-GB">
                <a:latin typeface="Arial"/>
                <a:ea typeface="ＭＳ Ｐゴシック"/>
              </a:rPr>
              <a:t>This is what makes copyright hard.</a:t>
            </a:r>
            <a:endParaRPr/>
          </a:p>
          <a:p>
            <a:endParaRPr/>
          </a:p>
          <a:p>
            <a:r>
              <a:rPr lang="en-GB">
                <a:latin typeface="Arial"/>
                <a:ea typeface="ＭＳ Ｐゴシック"/>
              </a:rPr>
              <a:t>Because you need the permission of each of these different copyright owners before you can use the work.</a:t>
            </a:r>
            <a:endParaRPr/>
          </a:p>
          <a:p>
            <a:endParaRPr/>
          </a:p>
          <a:p>
            <a:r>
              <a:rPr lang="en-GB">
                <a:latin typeface="Arial"/>
                <a:ea typeface="ＭＳ Ｐゴシック"/>
              </a:rPr>
              <a:t>In fact, they need each other’s permission before they can use the final work (eg CD), such as publishing it or putting it online.</a:t>
            </a:r>
            <a:endParaRPr/>
          </a:p>
          <a:p>
            <a:endParaRPr/>
          </a:p>
          <a:p>
            <a:r>
              <a:rPr lang="en-GB">
                <a:latin typeface="Arial"/>
                <a:ea typeface="ＭＳ Ｐゴシック"/>
              </a:rPr>
              <a:t>Well – in most circumstances you need their permission. There are exceptions:</a:t>
            </a:r>
            <a:endParaRPr/>
          </a:p>
          <a:p>
            <a:endParaRPr/>
          </a:p>
        </p:txBody>
      </p:sp>
      <p:sp>
        <p:nvSpPr>
          <p:cNvPr id="321" name="CustomShape 2"/>
          <p:cNvSpPr/>
          <p:nvPr/>
        </p:nvSpPr>
        <p:spPr>
          <a:xfrm>
            <a:off x="0" y="0"/>
            <a:ext cx="1440" cy="1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27" name="PlaceHolder 2"/>
          <p:cNvSpPr>
            <a:spLocks noGrp="1"/>
          </p:cNvSpPr>
          <p:nvPr>
            <p:ph type="body"/>
          </p:nvPr>
        </p:nvSpPr>
        <p:spPr>
          <a:xfrm>
            <a:off x="457200" y="1600200"/>
            <a:ext cx="8229600" cy="1941840"/>
          </a:xfrm>
          <a:prstGeom prst="rect">
            <a:avLst/>
          </a:prstGeom>
        </p:spPr>
        <p:txBody>
          <a:bodyPr lIns="90000" tIns="46800" rIns="90000" bIns="46800"/>
          <a:lstStyle/>
          <a:p>
            <a:endParaRPr/>
          </a:p>
        </p:txBody>
      </p:sp>
      <p:sp>
        <p:nvSpPr>
          <p:cNvPr id="28" name="PlaceHolder 3"/>
          <p:cNvSpPr>
            <a:spLocks noGrp="1"/>
          </p:cNvSpPr>
          <p:nvPr>
            <p:ph type="body"/>
          </p:nvPr>
        </p:nvSpPr>
        <p:spPr>
          <a:xfrm>
            <a:off x="457200" y="3727080"/>
            <a:ext cx="8229600" cy="1941840"/>
          </a:xfrm>
          <a:prstGeom prst="rect">
            <a:avLst/>
          </a:prstGeom>
        </p:spPr>
        <p:txBody>
          <a:bodyPr lIns="90000" tIns="46800" rIns="90000" bIns="4680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30" name="PlaceHolder 2"/>
          <p:cNvSpPr>
            <a:spLocks noGrp="1"/>
          </p:cNvSpPr>
          <p:nvPr>
            <p:ph type="body"/>
          </p:nvPr>
        </p:nvSpPr>
        <p:spPr>
          <a:xfrm>
            <a:off x="457200" y="1600200"/>
            <a:ext cx="4015800" cy="1941840"/>
          </a:xfrm>
          <a:prstGeom prst="rect">
            <a:avLst/>
          </a:prstGeom>
        </p:spPr>
        <p:txBody>
          <a:bodyPr lIns="90000" tIns="46800" rIns="90000" bIns="46800"/>
          <a:lstStyle/>
          <a:p>
            <a:endParaRPr/>
          </a:p>
        </p:txBody>
      </p:sp>
      <p:sp>
        <p:nvSpPr>
          <p:cNvPr id="31" name="PlaceHolder 3"/>
          <p:cNvSpPr>
            <a:spLocks noGrp="1"/>
          </p:cNvSpPr>
          <p:nvPr>
            <p:ph type="body"/>
          </p:nvPr>
        </p:nvSpPr>
        <p:spPr>
          <a:xfrm>
            <a:off x="4674240" y="1600200"/>
            <a:ext cx="4015800" cy="1941840"/>
          </a:xfrm>
          <a:prstGeom prst="rect">
            <a:avLst/>
          </a:prstGeom>
        </p:spPr>
        <p:txBody>
          <a:bodyPr lIns="90000" tIns="46800" rIns="90000" bIns="46800"/>
          <a:lstStyle/>
          <a:p>
            <a:endParaRPr/>
          </a:p>
        </p:txBody>
      </p:sp>
      <p:sp>
        <p:nvSpPr>
          <p:cNvPr id="32" name="PlaceHolder 4"/>
          <p:cNvSpPr>
            <a:spLocks noGrp="1"/>
          </p:cNvSpPr>
          <p:nvPr>
            <p:ph type="body"/>
          </p:nvPr>
        </p:nvSpPr>
        <p:spPr>
          <a:xfrm>
            <a:off x="4674240" y="3727080"/>
            <a:ext cx="4015800" cy="1941840"/>
          </a:xfrm>
          <a:prstGeom prst="rect">
            <a:avLst/>
          </a:prstGeom>
        </p:spPr>
        <p:txBody>
          <a:bodyPr lIns="90000" tIns="46800" rIns="90000" bIns="46800"/>
          <a:lstStyle/>
          <a:p>
            <a:endParaRPr/>
          </a:p>
        </p:txBody>
      </p:sp>
      <p:sp>
        <p:nvSpPr>
          <p:cNvPr id="33" name="PlaceHolder 5"/>
          <p:cNvSpPr>
            <a:spLocks noGrp="1"/>
          </p:cNvSpPr>
          <p:nvPr>
            <p:ph type="body"/>
          </p:nvPr>
        </p:nvSpPr>
        <p:spPr>
          <a:xfrm>
            <a:off x="457200" y="3727080"/>
            <a:ext cx="4015800" cy="1941840"/>
          </a:xfrm>
          <a:prstGeom prst="rect">
            <a:avLst/>
          </a:prstGeom>
        </p:spPr>
        <p:txBody>
          <a:bodyPr lIns="90000" tIns="46800" rIns="90000" bIns="4680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35" name="PlaceHolder 2"/>
          <p:cNvSpPr>
            <a:spLocks noGrp="1"/>
          </p:cNvSpPr>
          <p:nvPr>
            <p:ph type="body"/>
          </p:nvPr>
        </p:nvSpPr>
        <p:spPr>
          <a:xfrm>
            <a:off x="457200" y="1600200"/>
            <a:ext cx="8229600" cy="4071240"/>
          </a:xfrm>
          <a:prstGeom prst="rect">
            <a:avLst/>
          </a:prstGeom>
        </p:spPr>
        <p:txBody>
          <a:bodyPr lIns="90000" tIns="46800" rIns="90000" bIns="46800"/>
          <a:lstStyle/>
          <a:p>
            <a:endParaRPr/>
          </a:p>
        </p:txBody>
      </p:sp>
      <p:sp>
        <p:nvSpPr>
          <p:cNvPr id="36" name="PlaceHolder 3"/>
          <p:cNvSpPr>
            <a:spLocks noGrp="1"/>
          </p:cNvSpPr>
          <p:nvPr>
            <p:ph type="body"/>
          </p:nvPr>
        </p:nvSpPr>
        <p:spPr>
          <a:xfrm>
            <a:off x="457200" y="1600200"/>
            <a:ext cx="8229600" cy="4071240"/>
          </a:xfrm>
          <a:prstGeom prst="rect">
            <a:avLst/>
          </a:prstGeom>
        </p:spPr>
        <p:txBody>
          <a:bodyPr lIns="90000" tIns="46800" rIns="90000" bIns="46800"/>
          <a:lstStyle/>
          <a:p>
            <a:endParaRPr/>
          </a:p>
        </p:txBody>
      </p:sp>
      <p:pic>
        <p:nvPicPr>
          <p:cNvPr id="37" name="Picture 36"/>
          <p:cNvPicPr/>
          <p:nvPr/>
        </p:nvPicPr>
        <p:blipFill>
          <a:blip r:embed="rId2"/>
          <a:stretch/>
        </p:blipFill>
        <p:spPr>
          <a:xfrm>
            <a:off x="2019960" y="1599840"/>
            <a:ext cx="5104080" cy="4071240"/>
          </a:xfrm>
          <a:prstGeom prst="rect">
            <a:avLst/>
          </a:prstGeom>
          <a:ln>
            <a:noFill/>
          </a:ln>
        </p:spPr>
      </p:pic>
      <p:pic>
        <p:nvPicPr>
          <p:cNvPr id="38" name="Picture 37"/>
          <p:cNvPicPr/>
          <p:nvPr/>
        </p:nvPicPr>
        <p:blipFill>
          <a:blip r:embed="rId2"/>
          <a:stretch/>
        </p:blipFill>
        <p:spPr>
          <a:xfrm>
            <a:off x="2019960" y="1599840"/>
            <a:ext cx="5104080" cy="4071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6" name="PlaceHolder 2"/>
          <p:cNvSpPr>
            <a:spLocks noGrp="1"/>
          </p:cNvSpPr>
          <p:nvPr>
            <p:ph type="subTitle"/>
          </p:nvPr>
        </p:nvSpPr>
        <p:spPr>
          <a:xfrm>
            <a:off x="457200" y="1600200"/>
            <a:ext cx="8229600" cy="40712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8" name="PlaceHolder 2"/>
          <p:cNvSpPr>
            <a:spLocks noGrp="1"/>
          </p:cNvSpPr>
          <p:nvPr>
            <p:ph type="body"/>
          </p:nvPr>
        </p:nvSpPr>
        <p:spPr>
          <a:xfrm>
            <a:off x="457200" y="1600200"/>
            <a:ext cx="8229600" cy="4071240"/>
          </a:xfrm>
          <a:prstGeom prst="rect">
            <a:avLst/>
          </a:prstGeom>
        </p:spPr>
        <p:txBody>
          <a:bodyPr lIns="90000" tIns="46800" rIns="90000" bIns="4680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10" name="PlaceHolder 2"/>
          <p:cNvSpPr>
            <a:spLocks noGrp="1"/>
          </p:cNvSpPr>
          <p:nvPr>
            <p:ph type="body"/>
          </p:nvPr>
        </p:nvSpPr>
        <p:spPr>
          <a:xfrm>
            <a:off x="457200" y="1600200"/>
            <a:ext cx="4015800" cy="4071240"/>
          </a:xfrm>
          <a:prstGeom prst="rect">
            <a:avLst/>
          </a:prstGeom>
        </p:spPr>
        <p:txBody>
          <a:bodyPr lIns="90000" tIns="46800" rIns="90000" bIns="46800"/>
          <a:lstStyle/>
          <a:p>
            <a:endParaRPr/>
          </a:p>
        </p:txBody>
      </p:sp>
      <p:sp>
        <p:nvSpPr>
          <p:cNvPr id="11" name="PlaceHolder 3"/>
          <p:cNvSpPr>
            <a:spLocks noGrp="1"/>
          </p:cNvSpPr>
          <p:nvPr>
            <p:ph type="body"/>
          </p:nvPr>
        </p:nvSpPr>
        <p:spPr>
          <a:xfrm>
            <a:off x="4674240" y="1600200"/>
            <a:ext cx="4015800" cy="4071240"/>
          </a:xfrm>
          <a:prstGeom prst="rect">
            <a:avLst/>
          </a:prstGeom>
        </p:spPr>
        <p:txBody>
          <a:bodyPr lIns="90000" tIns="46800" rIns="90000" bIns="4680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320"/>
            <a:ext cx="8229600" cy="530136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15" name="PlaceHolder 2"/>
          <p:cNvSpPr>
            <a:spLocks noGrp="1"/>
          </p:cNvSpPr>
          <p:nvPr>
            <p:ph type="body"/>
          </p:nvPr>
        </p:nvSpPr>
        <p:spPr>
          <a:xfrm>
            <a:off x="457200" y="1600200"/>
            <a:ext cx="4015800" cy="1941840"/>
          </a:xfrm>
          <a:prstGeom prst="rect">
            <a:avLst/>
          </a:prstGeom>
        </p:spPr>
        <p:txBody>
          <a:bodyPr lIns="90000" tIns="46800" rIns="90000" bIns="46800"/>
          <a:lstStyle/>
          <a:p>
            <a:endParaRPr/>
          </a:p>
        </p:txBody>
      </p:sp>
      <p:sp>
        <p:nvSpPr>
          <p:cNvPr id="16" name="PlaceHolder 3"/>
          <p:cNvSpPr>
            <a:spLocks noGrp="1"/>
          </p:cNvSpPr>
          <p:nvPr>
            <p:ph type="body"/>
          </p:nvPr>
        </p:nvSpPr>
        <p:spPr>
          <a:xfrm>
            <a:off x="457200" y="3727080"/>
            <a:ext cx="4015800" cy="1941840"/>
          </a:xfrm>
          <a:prstGeom prst="rect">
            <a:avLst/>
          </a:prstGeom>
        </p:spPr>
        <p:txBody>
          <a:bodyPr lIns="90000" tIns="46800" rIns="90000" bIns="46800"/>
          <a:lstStyle/>
          <a:p>
            <a:endParaRPr/>
          </a:p>
        </p:txBody>
      </p:sp>
      <p:sp>
        <p:nvSpPr>
          <p:cNvPr id="17" name="PlaceHolder 4"/>
          <p:cNvSpPr>
            <a:spLocks noGrp="1"/>
          </p:cNvSpPr>
          <p:nvPr>
            <p:ph type="body"/>
          </p:nvPr>
        </p:nvSpPr>
        <p:spPr>
          <a:xfrm>
            <a:off x="4674240" y="1600200"/>
            <a:ext cx="4015800" cy="4071240"/>
          </a:xfrm>
          <a:prstGeom prst="rect">
            <a:avLst/>
          </a:prstGeom>
        </p:spPr>
        <p:txBody>
          <a:bodyPr lIns="90000" tIns="46800" rIns="90000" bIns="4680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19" name="PlaceHolder 2"/>
          <p:cNvSpPr>
            <a:spLocks noGrp="1"/>
          </p:cNvSpPr>
          <p:nvPr>
            <p:ph type="body"/>
          </p:nvPr>
        </p:nvSpPr>
        <p:spPr>
          <a:xfrm>
            <a:off x="457200" y="1600200"/>
            <a:ext cx="4015800" cy="4071240"/>
          </a:xfrm>
          <a:prstGeom prst="rect">
            <a:avLst/>
          </a:prstGeom>
        </p:spPr>
        <p:txBody>
          <a:bodyPr lIns="90000" tIns="46800" rIns="90000" bIns="46800"/>
          <a:lstStyle/>
          <a:p>
            <a:endParaRPr/>
          </a:p>
        </p:txBody>
      </p:sp>
      <p:sp>
        <p:nvSpPr>
          <p:cNvPr id="20" name="PlaceHolder 3"/>
          <p:cNvSpPr>
            <a:spLocks noGrp="1"/>
          </p:cNvSpPr>
          <p:nvPr>
            <p:ph type="body"/>
          </p:nvPr>
        </p:nvSpPr>
        <p:spPr>
          <a:xfrm>
            <a:off x="4674240" y="1600200"/>
            <a:ext cx="4015800" cy="1941840"/>
          </a:xfrm>
          <a:prstGeom prst="rect">
            <a:avLst/>
          </a:prstGeom>
        </p:spPr>
        <p:txBody>
          <a:bodyPr lIns="90000" tIns="46800" rIns="90000" bIns="46800"/>
          <a:lstStyle/>
          <a:p>
            <a:endParaRPr/>
          </a:p>
        </p:txBody>
      </p:sp>
      <p:sp>
        <p:nvSpPr>
          <p:cNvPr id="21" name="PlaceHolder 4"/>
          <p:cNvSpPr>
            <a:spLocks noGrp="1"/>
          </p:cNvSpPr>
          <p:nvPr>
            <p:ph type="body"/>
          </p:nvPr>
        </p:nvSpPr>
        <p:spPr>
          <a:xfrm>
            <a:off x="4674240" y="3727080"/>
            <a:ext cx="4015800" cy="1941840"/>
          </a:xfrm>
          <a:prstGeom prst="rect">
            <a:avLst/>
          </a:prstGeom>
        </p:spPr>
        <p:txBody>
          <a:bodyPr lIns="90000" tIns="46800" rIns="90000" bIns="4680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endParaRPr/>
          </a:p>
        </p:txBody>
      </p:sp>
      <p:sp>
        <p:nvSpPr>
          <p:cNvPr id="23" name="PlaceHolder 2"/>
          <p:cNvSpPr>
            <a:spLocks noGrp="1"/>
          </p:cNvSpPr>
          <p:nvPr>
            <p:ph type="body"/>
          </p:nvPr>
        </p:nvSpPr>
        <p:spPr>
          <a:xfrm>
            <a:off x="457200" y="1600200"/>
            <a:ext cx="4015800" cy="1941840"/>
          </a:xfrm>
          <a:prstGeom prst="rect">
            <a:avLst/>
          </a:prstGeom>
        </p:spPr>
        <p:txBody>
          <a:bodyPr lIns="90000" tIns="46800" rIns="90000" bIns="46800"/>
          <a:lstStyle/>
          <a:p>
            <a:endParaRPr/>
          </a:p>
        </p:txBody>
      </p:sp>
      <p:sp>
        <p:nvSpPr>
          <p:cNvPr id="24" name="PlaceHolder 3"/>
          <p:cNvSpPr>
            <a:spLocks noGrp="1"/>
          </p:cNvSpPr>
          <p:nvPr>
            <p:ph type="body"/>
          </p:nvPr>
        </p:nvSpPr>
        <p:spPr>
          <a:xfrm>
            <a:off x="4674240" y="1600200"/>
            <a:ext cx="4015800" cy="1941840"/>
          </a:xfrm>
          <a:prstGeom prst="rect">
            <a:avLst/>
          </a:prstGeom>
        </p:spPr>
        <p:txBody>
          <a:bodyPr lIns="90000" tIns="46800" rIns="90000" bIns="46800"/>
          <a:lstStyle/>
          <a:p>
            <a:endParaRPr/>
          </a:p>
        </p:txBody>
      </p:sp>
      <p:sp>
        <p:nvSpPr>
          <p:cNvPr id="25" name="PlaceHolder 4"/>
          <p:cNvSpPr>
            <a:spLocks noGrp="1"/>
          </p:cNvSpPr>
          <p:nvPr>
            <p:ph type="body"/>
          </p:nvPr>
        </p:nvSpPr>
        <p:spPr>
          <a:xfrm>
            <a:off x="457200" y="3727080"/>
            <a:ext cx="8229600" cy="1941840"/>
          </a:xfrm>
          <a:prstGeom prst="rect">
            <a:avLst/>
          </a:prstGeom>
        </p:spPr>
        <p:txBody>
          <a:bodyPr lIns="90000" tIns="46800" rIns="90000" bIns="4680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320"/>
            <a:ext cx="8229600" cy="1143360"/>
          </a:xfrm>
          <a:prstGeom prst="rect">
            <a:avLst/>
          </a:prstGeom>
        </p:spPr>
        <p:txBody>
          <a:bodyPr lIns="90000" tIns="46800" rIns="90000" bIns="46800" anchor="ctr"/>
          <a:lstStyle/>
          <a:p>
            <a:pPr algn="ctr"/>
            <a:r>
              <a:rPr lang="en-GB" sz="4400">
                <a:latin typeface="Arial"/>
              </a:rPr>
              <a:t>Click to edit the title text format</a:t>
            </a:r>
            <a:endParaRPr/>
          </a:p>
        </p:txBody>
      </p:sp>
      <p:sp>
        <p:nvSpPr>
          <p:cNvPr id="6" name="PlaceHolder 2"/>
          <p:cNvSpPr>
            <a:spLocks noGrp="1"/>
          </p:cNvSpPr>
          <p:nvPr>
            <p:ph type="body"/>
          </p:nvPr>
        </p:nvSpPr>
        <p:spPr>
          <a:xfrm>
            <a:off x="457200" y="1600200"/>
            <a:ext cx="8229600" cy="4071240"/>
          </a:xfrm>
          <a:prstGeom prst="rect">
            <a:avLst/>
          </a:prstGeom>
        </p:spPr>
        <p:txBody>
          <a:bodyPr lIns="90000" tIns="46800" rIns="90000" bIns="46800"/>
          <a:lstStyle/>
          <a:p>
            <a:pPr>
              <a:buFont typeface="Arial"/>
              <a:buChar char="•"/>
            </a:pPr>
            <a:r>
              <a:rPr lang="en-GB" sz="3200">
                <a:latin typeface="Arial"/>
              </a:rPr>
              <a:t>Click to edit the outline text format</a:t>
            </a:r>
            <a:endParaRPr/>
          </a:p>
          <a:p>
            <a:pPr lvl="1">
              <a:buFont typeface="Arial"/>
              <a:buChar char="–"/>
            </a:pPr>
            <a:r>
              <a:rPr lang="en-GB" sz="2800">
                <a:latin typeface="Arial"/>
              </a:rPr>
              <a:t>Second Outline Level</a:t>
            </a:r>
            <a:endParaRPr/>
          </a:p>
          <a:p>
            <a:pPr lvl="2">
              <a:buFont typeface="Arial"/>
              <a:buChar char="•"/>
            </a:pPr>
            <a:r>
              <a:rPr lang="en-GB" sz="2400">
                <a:latin typeface="Arial"/>
              </a:rPr>
              <a:t>Third Outline Level</a:t>
            </a:r>
            <a:endParaRPr/>
          </a:p>
          <a:p>
            <a:pPr lvl="3">
              <a:buFont typeface="Arial"/>
              <a:buChar char="–"/>
            </a:pPr>
            <a:r>
              <a:rPr lang="en-GB" sz="2000">
                <a:latin typeface="Arial"/>
              </a:rPr>
              <a:t>Fourth Outline Level</a:t>
            </a:r>
            <a:endParaRPr/>
          </a:p>
          <a:p>
            <a:pPr lvl="4">
              <a:buFont typeface="Arial"/>
              <a:buChar char="»"/>
            </a:pPr>
            <a:r>
              <a:rPr lang="en-GB" sz="2000">
                <a:latin typeface="Arial"/>
              </a:rPr>
              <a:t>Fifth Outline Level</a:t>
            </a:r>
            <a:endParaRPr/>
          </a:p>
          <a:p>
            <a:pPr lvl="5">
              <a:buFont typeface="Arial"/>
              <a:buChar char="»"/>
            </a:pPr>
            <a:r>
              <a:rPr lang="en-GB" sz="2000">
                <a:latin typeface="Arial"/>
              </a:rPr>
              <a:t>Sixth Outline Level</a:t>
            </a:r>
            <a:endParaRPr/>
          </a:p>
          <a:p>
            <a:pPr lvl="6">
              <a:buFont typeface="Arial"/>
              <a:buChar char="»"/>
            </a:pPr>
            <a:r>
              <a:rPr lang="en-GB" sz="2000">
                <a:latin typeface="Arial"/>
              </a:rPr>
              <a:t>Seventh Outline Level</a:t>
            </a:r>
            <a:endParaRPr/>
          </a:p>
        </p:txBody>
      </p:sp>
      <p:sp>
        <p:nvSpPr>
          <p:cNvPr id="2" name="PlaceHolder 3"/>
          <p:cNvSpPr>
            <a:spLocks noGrp="1"/>
          </p:cNvSpPr>
          <p:nvPr>
            <p:ph type="dt"/>
          </p:nvPr>
        </p:nvSpPr>
        <p:spPr>
          <a:xfrm>
            <a:off x="456840" y="6244920"/>
            <a:ext cx="2133720" cy="476640"/>
          </a:xfrm>
          <a:prstGeom prst="rect">
            <a:avLst/>
          </a:prstGeom>
        </p:spPr>
        <p:txBody>
          <a:bodyPr lIns="90000" tIns="46800" rIns="90000" bIns="46800"/>
          <a:lstStyle/>
          <a:p>
            <a:r>
              <a:rPr lang="en-GB">
                <a:latin typeface="Arial"/>
              </a:rPr>
              <a:t>&lt;date/time&gt;</a:t>
            </a:r>
            <a:endParaRPr/>
          </a:p>
        </p:txBody>
      </p:sp>
      <p:sp>
        <p:nvSpPr>
          <p:cNvPr id="3" name="PlaceHolder 4"/>
          <p:cNvSpPr>
            <a:spLocks noGrp="1"/>
          </p:cNvSpPr>
          <p:nvPr>
            <p:ph type="ftr"/>
          </p:nvPr>
        </p:nvSpPr>
        <p:spPr>
          <a:xfrm>
            <a:off x="3124080" y="6244920"/>
            <a:ext cx="2895840" cy="476640"/>
          </a:xfrm>
          <a:prstGeom prst="rect">
            <a:avLst/>
          </a:prstGeom>
        </p:spPr>
        <p:txBody>
          <a:bodyPr lIns="90000" tIns="46800" rIns="90000" bIns="46800"/>
          <a:lstStyle/>
          <a:p>
            <a:r>
              <a:rPr lang="en-GB">
                <a:latin typeface="Arial"/>
              </a:rPr>
              <a:t>&lt;footer&gt;</a:t>
            </a:r>
            <a:endParaRPr/>
          </a:p>
        </p:txBody>
      </p:sp>
      <p:sp>
        <p:nvSpPr>
          <p:cNvPr id="4" name="PlaceHolder 5"/>
          <p:cNvSpPr>
            <a:spLocks noGrp="1"/>
          </p:cNvSpPr>
          <p:nvPr>
            <p:ph type="sldNum"/>
          </p:nvPr>
        </p:nvSpPr>
        <p:spPr>
          <a:xfrm>
            <a:off x="6552720" y="6244920"/>
            <a:ext cx="2133720" cy="476640"/>
          </a:xfrm>
          <a:prstGeom prst="rect">
            <a:avLst/>
          </a:prstGeom>
        </p:spPr>
        <p:txBody>
          <a:bodyPr lIns="90000" tIns="46800" rIns="90000" bIns="46800"/>
          <a:lstStyle/>
          <a:p>
            <a:fld id="{F6AC6496-2BA3-4919-9132-03ADBD96478F}" type="slidenum">
              <a:rPr lang="en-GB">
                <a:latin typeface="Arial"/>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44.jpe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jpeg"/><Relationship Id="rId2" Type="http://schemas.openxmlformats.org/officeDocument/2006/relationships/notesSlide" Target="../notesSlides/notesSlide23.xml"/><Relationship Id="rId16"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jpe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24.xml"/><Relationship Id="rId16" Type="http://schemas.openxmlformats.org/officeDocument/2006/relationships/image" Target="../media/image74.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pic>
        <p:nvPicPr>
          <p:cNvPr id="45" name="Picture 44"/>
          <p:cNvPicPr/>
          <p:nvPr/>
        </p:nvPicPr>
        <p:blipFill>
          <a:blip r:embed="rId2">
            <a:lum contrast="26000"/>
          </a:blip>
          <a:stretch/>
        </p:blipFill>
        <p:spPr>
          <a:xfrm>
            <a:off x="360" y="0"/>
            <a:ext cx="9180360" cy="6858000"/>
          </a:xfrm>
          <a:prstGeom prst="rect">
            <a:avLst/>
          </a:prstGeom>
          <a:ln>
            <a:noFill/>
          </a:ln>
        </p:spPr>
      </p:pic>
      <p:sp>
        <p:nvSpPr>
          <p:cNvPr id="46" name="TextShape 1"/>
          <p:cNvSpPr txBox="1"/>
          <p:nvPr/>
        </p:nvSpPr>
        <p:spPr>
          <a:xfrm>
            <a:off x="3124080" y="6244920"/>
            <a:ext cx="2895840" cy="476640"/>
          </a:xfrm>
          <a:prstGeom prst="rect">
            <a:avLst/>
          </a:prstGeom>
          <a:noFill/>
          <a:ln>
            <a:noFill/>
          </a:ln>
        </p:spPr>
        <p:txBody>
          <a:bodyPr lIns="90000" tIns="46800" rIns="90000" bIns="46800"/>
          <a:lstStyle/>
          <a:p>
            <a:pPr algn="ctr"/>
            <a:r>
              <a:rPr lang="en-GB" sz="1400">
                <a:solidFill>
                  <a:srgbClr val="FFFFFF"/>
                </a:solidFill>
                <a:latin typeface="Arial"/>
              </a:rPr>
              <a:t>&lt;footer&gt;</a:t>
            </a:r>
            <a:endParaRPr/>
          </a:p>
        </p:txBody>
      </p:sp>
      <p:sp>
        <p:nvSpPr>
          <p:cNvPr id="47" name="CustomShape 2"/>
          <p:cNvSpPr/>
          <p:nvPr/>
        </p:nvSpPr>
        <p:spPr>
          <a:xfrm rot="16200000">
            <a:off x="6449760" y="4168440"/>
            <a:ext cx="5145840" cy="2462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AU" sz="1000">
                <a:solidFill>
                  <a:srgbClr val="FFFFFF"/>
                </a:solidFill>
                <a:latin typeface="Arial"/>
              </a:rPr>
              <a:t>culture exhausts anyone by procsilas, http://www.flickr.com/photos/procsilas/343784334/</a:t>
            </a:r>
            <a:endParaRPr/>
          </a:p>
        </p:txBody>
      </p:sp>
      <p:pic>
        <p:nvPicPr>
          <p:cNvPr id="48" name="Picture 47"/>
          <p:cNvPicPr/>
          <p:nvPr/>
        </p:nvPicPr>
        <p:blipFill>
          <a:blip r:embed="rId3"/>
          <a:stretch/>
        </p:blipFill>
        <p:spPr>
          <a:xfrm>
            <a:off x="8964720" y="938160"/>
            <a:ext cx="142920" cy="762120"/>
          </a:xfrm>
          <a:prstGeom prst="rect">
            <a:avLst/>
          </a:prstGeom>
          <a:ln>
            <a:noFill/>
          </a:ln>
        </p:spPr>
      </p:pic>
      <p:sp>
        <p:nvSpPr>
          <p:cNvPr id="49" name="TextShape 3"/>
          <p:cNvSpPr txBox="1"/>
          <p:nvPr/>
        </p:nvSpPr>
        <p:spPr>
          <a:xfrm>
            <a:off x="324000" y="246960"/>
            <a:ext cx="5184720" cy="3842640"/>
          </a:xfrm>
          <a:prstGeom prst="rect">
            <a:avLst/>
          </a:prstGeom>
          <a:solidFill>
            <a:srgbClr val="003300"/>
          </a:solidFill>
          <a:ln>
            <a:noFill/>
          </a:ln>
        </p:spPr>
        <p:txBody>
          <a:bodyPr lIns="90000" tIns="46800" rIns="90000" bIns="46800" anchor="ctr"/>
          <a:lstStyle/>
          <a:p>
            <a:pPr algn="ctr"/>
            <a:r>
              <a:rPr lang="en-GB" sz="3600">
                <a:solidFill>
                  <a:srgbClr val="FFFFFF"/>
                </a:solidFill>
                <a:latin typeface="Arial"/>
              </a:rPr>
              <a:t>Open Access GLAM:
</a:t>
            </a:r>
            <a:r>
              <a:rPr lang="en-GB" sz="2800">
                <a:solidFill>
                  <a:srgbClr val="FFFFFF"/>
                </a:solidFill>
                <a:latin typeface="Arial"/>
              </a:rPr>
              <a:t>CC and the Public</a:t>
            </a:r>
            <a:r>
              <a:rPr lang="en-GB" sz="3600">
                <a:solidFill>
                  <a:srgbClr val="FFFFFF"/>
                </a:solidFill>
                <a:latin typeface="Arial"/>
              </a:rPr>
              <a:t> </a:t>
            </a:r>
            <a:r>
              <a:rPr lang="en-GB" sz="2800">
                <a:solidFill>
                  <a:srgbClr val="FFFFFF"/>
                </a:solidFill>
                <a:latin typeface="Arial"/>
              </a:rPr>
              <a:t>Domain for Galleries, Libraries, Archives and Museums
</a:t>
            </a:r>
            <a:r>
              <a:rPr lang="en-GB">
                <a:solidFill>
                  <a:srgbClr val="FFFFFF"/>
                </a:solidFill>
                <a:latin typeface="Arial"/>
              </a:rPr>
              <a:t>Jessica Coates
Global Network Manager, Creative Commons
National Library of Australia
 May 2014</a:t>
            </a:r>
            <a:endParaRPr/>
          </a:p>
        </p:txBody>
      </p:sp>
      <p:sp>
        <p:nvSpPr>
          <p:cNvPr id="50" name="CustomShape 4"/>
          <p:cNvSpPr/>
          <p:nvPr/>
        </p:nvSpPr>
        <p:spPr>
          <a:xfrm>
            <a:off x="0" y="3116160"/>
            <a:ext cx="9144000" cy="360"/>
          </a:xfrm>
          <a:prstGeom prst="rect">
            <a:avLst/>
          </a:prstGeom>
          <a:noFill/>
          <a:ln>
            <a:noFill/>
          </a:ln>
        </p:spPr>
        <p:style>
          <a:lnRef idx="0">
            <a:scrgbClr r="0" g="0" b="0"/>
          </a:lnRef>
          <a:fillRef idx="0">
            <a:scrgbClr r="0" g="0" b="0"/>
          </a:fillRef>
          <a:effectRef idx="0">
            <a:scrgbClr r="0" g="0" b="0"/>
          </a:effectRef>
          <a:fontRef idx="minor"/>
        </p:style>
      </p:sp>
      <p:pic>
        <p:nvPicPr>
          <p:cNvPr id="51" name="Picture 50"/>
          <p:cNvPicPr/>
          <p:nvPr/>
        </p:nvPicPr>
        <p:blipFill>
          <a:blip r:embed="rId4"/>
          <a:stretch/>
        </p:blipFill>
        <p:spPr>
          <a:xfrm>
            <a:off x="3024360" y="1920960"/>
            <a:ext cx="9360" cy="9360"/>
          </a:xfrm>
          <a:prstGeom prst="rect">
            <a:avLst/>
          </a:prstGeom>
          <a:ln>
            <a:noFill/>
          </a:ln>
        </p:spPr>
      </p:pic>
      <p:pic>
        <p:nvPicPr>
          <p:cNvPr id="52" name="Picture 51"/>
          <p:cNvPicPr/>
          <p:nvPr/>
        </p:nvPicPr>
        <p:blipFill>
          <a:blip r:embed="rId4"/>
          <a:stretch/>
        </p:blipFill>
        <p:spPr>
          <a:xfrm>
            <a:off x="5452920" y="1967040"/>
            <a:ext cx="9720" cy="9360"/>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0" name="Picture 99"/>
          <p:cNvPicPr/>
          <p:nvPr/>
        </p:nvPicPr>
        <p:blipFill>
          <a:blip r:embed="rId3"/>
          <a:stretch/>
        </p:blipFill>
        <p:spPr>
          <a:xfrm>
            <a:off x="0" y="6480"/>
            <a:ext cx="9144000" cy="7022880"/>
          </a:xfrm>
          <a:prstGeom prst="rect">
            <a:avLst/>
          </a:prstGeom>
          <a:ln>
            <a:noFill/>
          </a:ln>
        </p:spPr>
      </p:pic>
      <p:sp>
        <p:nvSpPr>
          <p:cNvPr id="101" name="CustomShape 1"/>
          <p:cNvSpPr/>
          <p:nvPr/>
        </p:nvSpPr>
        <p:spPr>
          <a:xfrm>
            <a:off x="1835280" y="6093000"/>
            <a:ext cx="1584360" cy="337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600" b="1">
                <a:latin typeface="Arial"/>
              </a:rPr>
              <a:t>AUSTRALIA</a:t>
            </a:r>
            <a:endParaRPr/>
          </a:p>
        </p:txBody>
      </p:sp>
      <p:sp>
        <p:nvSpPr>
          <p:cNvPr id="102" name="CustomShape 2"/>
          <p:cNvSpPr/>
          <p:nvPr/>
        </p:nvSpPr>
        <p:spPr>
          <a:xfrm>
            <a:off x="250920" y="6381720"/>
            <a:ext cx="359892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GB" sz="1000">
                <a:latin typeface="Century Gothic"/>
              </a:rPr>
              <a:t>part of the Creative Commons international initiative</a:t>
            </a:r>
            <a:endParaRPr/>
          </a:p>
        </p:txBody>
      </p:sp>
      <p:sp>
        <p:nvSpPr>
          <p:cNvPr id="103" name="CustomShape 3"/>
          <p:cNvSpPr/>
          <p:nvPr/>
        </p:nvSpPr>
        <p:spPr>
          <a:xfrm>
            <a:off x="7812000" y="6381720"/>
            <a:ext cx="1152720" cy="208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800">
                <a:latin typeface="Arial"/>
              </a:rPr>
              <a:t>CRICOS No. 00213J</a:t>
            </a:r>
            <a:r>
              <a:rPr lang="en-GB" sz="3200">
                <a:latin typeface="Arial"/>
              </a:rPr>
              <a:t> </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4" name="Picture 103"/>
          <p:cNvPicPr/>
          <p:nvPr/>
        </p:nvPicPr>
        <p:blipFill>
          <a:blip r:embed="rId3"/>
          <a:srcRect l="6875" t="16911" r="24908" b="14856"/>
          <a:stretch/>
        </p:blipFill>
        <p:spPr>
          <a:xfrm>
            <a:off x="0" y="0"/>
            <a:ext cx="9144000" cy="6858000"/>
          </a:xfrm>
          <a:prstGeom prst="rect">
            <a:avLst/>
          </a:prstGeom>
          <a:ln>
            <a:noFill/>
          </a:ln>
        </p:spPr>
      </p:pic>
      <p:sp>
        <p:nvSpPr>
          <p:cNvPr id="105" name="CustomShape 1"/>
          <p:cNvSpPr/>
          <p:nvPr/>
        </p:nvSpPr>
        <p:spPr>
          <a:xfrm>
            <a:off x="-55440" y="6516720"/>
            <a:ext cx="4556160" cy="377640"/>
          </a:xfrm>
          <a:prstGeom prst="parallelogram">
            <a:avLst>
              <a:gd name="adj" fmla="val 557"/>
            </a:avLst>
          </a:prstGeom>
          <a:solidFill>
            <a:srgbClr val="000000"/>
          </a:solidFill>
          <a:ln w="9360">
            <a:solidFill>
              <a:srgbClr val="000000"/>
            </a:solidFill>
            <a:round/>
          </a:ln>
        </p:spPr>
        <p:style>
          <a:lnRef idx="0">
            <a:scrgbClr r="0" g="0" b="0"/>
          </a:lnRef>
          <a:fillRef idx="0">
            <a:scrgbClr r="0" g="0" b="0"/>
          </a:fillRef>
          <a:effectRef idx="0">
            <a:scrgbClr r="0" g="0" b="0"/>
          </a:effectRef>
          <a:fontRef idx="minor"/>
        </p:style>
      </p:sp>
      <p:pic>
        <p:nvPicPr>
          <p:cNvPr id="106" name="Picture 105"/>
          <p:cNvPicPr/>
          <p:nvPr/>
        </p:nvPicPr>
        <p:blipFill>
          <a:blip r:embed="rId4"/>
          <a:stretch/>
        </p:blipFill>
        <p:spPr>
          <a:xfrm>
            <a:off x="441360" y="6605640"/>
            <a:ext cx="399960" cy="164880"/>
          </a:xfrm>
          <a:prstGeom prst="rect">
            <a:avLst/>
          </a:prstGeom>
          <a:ln>
            <a:noFill/>
          </a:ln>
        </p:spPr>
      </p:pic>
      <p:sp>
        <p:nvSpPr>
          <p:cNvPr id="107" name="CustomShape 2"/>
          <p:cNvSpPr/>
          <p:nvPr/>
        </p:nvSpPr>
        <p:spPr>
          <a:xfrm>
            <a:off x="768240" y="6575400"/>
            <a:ext cx="8375760" cy="22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800" b="1">
                <a:solidFill>
                  <a:srgbClr val="FFFFFF"/>
                </a:solidFill>
                <a:latin typeface="Puritan 2.0 Regular"/>
              </a:rPr>
              <a:t>2.0</a:t>
            </a:r>
            <a:r>
              <a:rPr lang="en-GB" sz="800">
                <a:solidFill>
                  <a:srgbClr val="FFFFFF"/>
                </a:solidFill>
                <a:latin typeface="Puritan 2.0 Regular"/>
              </a:rPr>
              <a:t>    </a:t>
            </a:r>
            <a:r>
              <a:rPr lang="en-GB" sz="800" i="1">
                <a:solidFill>
                  <a:srgbClr val="FFFFFF"/>
                </a:solidFill>
                <a:latin typeface="Puritan 2.0 Regular"/>
              </a:rPr>
              <a:t>Stop </a:t>
            </a:r>
            <a:r>
              <a:rPr lang="en-GB" sz="800">
                <a:solidFill>
                  <a:srgbClr val="FFFFFF"/>
                </a:solidFill>
                <a:latin typeface="Puritan 2.0 Regular"/>
              </a:rPr>
              <a:t>by brainware3000, http://flickr.com/photos/brainware3000/22205084</a:t>
            </a:r>
            <a:endParaRPr/>
          </a:p>
        </p:txBody>
      </p:sp>
      <p:sp>
        <p:nvSpPr>
          <p:cNvPr id="108" name="CustomShape 3"/>
          <p:cNvSpPr/>
          <p:nvPr/>
        </p:nvSpPr>
        <p:spPr>
          <a:xfrm>
            <a:off x="432000" y="360000"/>
            <a:ext cx="8352000" cy="1579320"/>
          </a:xfrm>
          <a:prstGeom prst="rect">
            <a:avLst/>
          </a:prstGeom>
          <a:solidFill>
            <a:srgbClr val="000000"/>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4000">
                <a:solidFill>
                  <a:srgbClr val="FFFFFF"/>
                </a:solidFill>
                <a:latin typeface="Verdana"/>
              </a:rPr>
              <a:t>this is what people think copyright 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CustomShape 1"/>
          <p:cNvSpPr/>
          <p:nvPr/>
        </p:nvSpPr>
        <p:spPr>
          <a:xfrm>
            <a:off x="1835280" y="6093000"/>
            <a:ext cx="1584360" cy="337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600" b="1">
                <a:latin typeface="Arial"/>
              </a:rPr>
              <a:t>AUSTRALIA</a:t>
            </a:r>
            <a:endParaRPr/>
          </a:p>
        </p:txBody>
      </p:sp>
      <p:sp>
        <p:nvSpPr>
          <p:cNvPr id="110" name="CustomShape 2"/>
          <p:cNvSpPr/>
          <p:nvPr/>
        </p:nvSpPr>
        <p:spPr>
          <a:xfrm>
            <a:off x="250920" y="6381720"/>
            <a:ext cx="359892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GB" sz="1000">
                <a:latin typeface="Century Gothic"/>
              </a:rPr>
              <a:t>part of the Creative Commons international initiative</a:t>
            </a:r>
            <a:endParaRPr/>
          </a:p>
        </p:txBody>
      </p:sp>
      <p:pic>
        <p:nvPicPr>
          <p:cNvPr id="111" name="Picture 110"/>
          <p:cNvPicPr/>
          <p:nvPr/>
        </p:nvPicPr>
        <p:blipFill>
          <a:blip r:embed="rId3"/>
          <a:stretch/>
        </p:blipFill>
        <p:spPr>
          <a:xfrm>
            <a:off x="4140360" y="6021360"/>
            <a:ext cx="2376360" cy="523800"/>
          </a:xfrm>
          <a:prstGeom prst="rect">
            <a:avLst/>
          </a:prstGeom>
          <a:ln>
            <a:noFill/>
          </a:ln>
        </p:spPr>
      </p:pic>
      <p:pic>
        <p:nvPicPr>
          <p:cNvPr id="112" name="Picture 111"/>
          <p:cNvPicPr/>
          <p:nvPr/>
        </p:nvPicPr>
        <p:blipFill>
          <a:blip r:embed="rId4"/>
          <a:stretch/>
        </p:blipFill>
        <p:spPr>
          <a:xfrm>
            <a:off x="7020000" y="5877000"/>
            <a:ext cx="1800000" cy="687240"/>
          </a:xfrm>
          <a:prstGeom prst="rect">
            <a:avLst/>
          </a:prstGeom>
          <a:ln>
            <a:noFill/>
          </a:ln>
        </p:spPr>
      </p:pic>
      <p:pic>
        <p:nvPicPr>
          <p:cNvPr id="113" name="Picture 112"/>
          <p:cNvPicPr/>
          <p:nvPr/>
        </p:nvPicPr>
        <p:blipFill>
          <a:blip r:embed="rId5"/>
          <a:stretch/>
        </p:blipFill>
        <p:spPr>
          <a:xfrm>
            <a:off x="250920" y="5950080"/>
            <a:ext cx="1584360" cy="399960"/>
          </a:xfrm>
          <a:prstGeom prst="rect">
            <a:avLst/>
          </a:prstGeom>
          <a:ln>
            <a:noFill/>
          </a:ln>
        </p:spPr>
      </p:pic>
      <p:sp>
        <p:nvSpPr>
          <p:cNvPr id="114" name="CustomShape 3"/>
          <p:cNvSpPr/>
          <p:nvPr/>
        </p:nvSpPr>
        <p:spPr>
          <a:xfrm>
            <a:off x="7812000" y="6381720"/>
            <a:ext cx="1152720" cy="208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800">
                <a:latin typeface="Arial"/>
              </a:rPr>
              <a:t>CRICOS No. 00213J</a:t>
            </a:r>
            <a:r>
              <a:rPr lang="en-GB" sz="3200">
                <a:latin typeface="Arial"/>
              </a:rPr>
              <a:t> </a:t>
            </a:r>
            <a:endParaRPr/>
          </a:p>
        </p:txBody>
      </p:sp>
      <p:pic>
        <p:nvPicPr>
          <p:cNvPr id="115" name="Picture 114"/>
          <p:cNvPicPr/>
          <p:nvPr/>
        </p:nvPicPr>
        <p:blipFill>
          <a:blip r:embed="rId6"/>
          <a:stretch/>
        </p:blipFill>
        <p:spPr>
          <a:xfrm>
            <a:off x="7236000" y="6524640"/>
            <a:ext cx="550800" cy="193680"/>
          </a:xfrm>
          <a:prstGeom prst="rect">
            <a:avLst/>
          </a:prstGeom>
          <a:ln>
            <a:noFill/>
          </a:ln>
        </p:spPr>
      </p:pic>
      <p:pic>
        <p:nvPicPr>
          <p:cNvPr id="116" name="Picture 115"/>
          <p:cNvPicPr/>
          <p:nvPr/>
        </p:nvPicPr>
        <p:blipFill>
          <a:blip r:embed="rId7"/>
          <a:stretch/>
        </p:blipFill>
        <p:spPr>
          <a:xfrm>
            <a:off x="179280" y="0"/>
            <a:ext cx="8748720" cy="6819840"/>
          </a:xfrm>
          <a:prstGeom prst="rect">
            <a:avLst/>
          </a:prstGeom>
          <a:ln>
            <a:noFill/>
          </a:ln>
        </p:spPr>
      </p:pic>
      <p:sp>
        <p:nvSpPr>
          <p:cNvPr id="117" name="CustomShape 4"/>
          <p:cNvSpPr/>
          <p:nvPr/>
        </p:nvSpPr>
        <p:spPr>
          <a:xfrm rot="5400000">
            <a:off x="5920920" y="2991960"/>
            <a:ext cx="6244560" cy="2462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a:latin typeface="Arial"/>
              </a:rPr>
              <a:t>"", Randall Munroe, ,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8" name="Picture 117"/>
          <p:cNvPicPr/>
          <p:nvPr/>
        </p:nvPicPr>
        <p:blipFill>
          <a:blip r:embed="rId3"/>
          <a:srcRect l="4735" t="4043"/>
          <a:stretch/>
        </p:blipFill>
        <p:spPr>
          <a:xfrm>
            <a:off x="0" y="0"/>
            <a:ext cx="9180360" cy="6858000"/>
          </a:xfrm>
          <a:prstGeom prst="rect">
            <a:avLst/>
          </a:prstGeom>
          <a:ln>
            <a:noFill/>
          </a:ln>
        </p:spPr>
      </p:pic>
      <p:sp>
        <p:nvSpPr>
          <p:cNvPr id="119" name="CustomShape 1"/>
          <p:cNvSpPr/>
          <p:nvPr/>
        </p:nvSpPr>
        <p:spPr>
          <a:xfrm>
            <a:off x="179280" y="6480000"/>
            <a:ext cx="4916520" cy="378000"/>
          </a:xfrm>
          <a:prstGeom prst="parallelogram">
            <a:avLst>
              <a:gd name="adj" fmla="val 557"/>
            </a:avLst>
          </a:prstGeom>
          <a:solidFill>
            <a:srgbClr val="000000"/>
          </a:solidFill>
          <a:ln w="9360">
            <a:solidFill>
              <a:srgbClr val="000000"/>
            </a:solidFill>
            <a:round/>
          </a:ln>
        </p:spPr>
        <p:style>
          <a:lnRef idx="0">
            <a:scrgbClr r="0" g="0" b="0"/>
          </a:lnRef>
          <a:fillRef idx="0">
            <a:scrgbClr r="0" g="0" b="0"/>
          </a:fillRef>
          <a:effectRef idx="0">
            <a:scrgbClr r="0" g="0" b="0"/>
          </a:effectRef>
          <a:fontRef idx="minor"/>
        </p:style>
      </p:sp>
      <p:pic>
        <p:nvPicPr>
          <p:cNvPr id="120" name="Picture 119"/>
          <p:cNvPicPr/>
          <p:nvPr/>
        </p:nvPicPr>
        <p:blipFill>
          <a:blip r:embed="rId4"/>
          <a:stretch/>
        </p:blipFill>
        <p:spPr>
          <a:xfrm>
            <a:off x="441360" y="6605640"/>
            <a:ext cx="399960" cy="164880"/>
          </a:xfrm>
          <a:prstGeom prst="rect">
            <a:avLst/>
          </a:prstGeom>
          <a:ln>
            <a:noFill/>
          </a:ln>
        </p:spPr>
      </p:pic>
      <p:sp>
        <p:nvSpPr>
          <p:cNvPr id="121" name="CustomShape 2"/>
          <p:cNvSpPr/>
          <p:nvPr/>
        </p:nvSpPr>
        <p:spPr>
          <a:xfrm>
            <a:off x="768240" y="6575400"/>
            <a:ext cx="8375760" cy="22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GB" sz="800" b="1">
                <a:solidFill>
                  <a:srgbClr val="FFFFFF"/>
                </a:solidFill>
                <a:latin typeface="Puritan 2.0 Regular"/>
              </a:rPr>
              <a:t>2.0</a:t>
            </a:r>
            <a:r>
              <a:rPr lang="en-GB" sz="800">
                <a:solidFill>
                  <a:srgbClr val="FFFFFF"/>
                </a:solidFill>
                <a:latin typeface="Puritan 2.0 Regular"/>
              </a:rPr>
              <a:t>    Sound Board</a:t>
            </a:r>
            <a:r>
              <a:rPr lang="en-GB" sz="800" i="1">
                <a:solidFill>
                  <a:srgbClr val="FFFFFF"/>
                </a:solidFill>
                <a:latin typeface="Puritan 2.0 Regular"/>
              </a:rPr>
              <a:t> </a:t>
            </a:r>
            <a:r>
              <a:rPr lang="en-GB" sz="800">
                <a:solidFill>
                  <a:srgbClr val="FFFFFF"/>
                </a:solidFill>
                <a:latin typeface="Puritan 2.0 Regular"/>
              </a:rPr>
              <a:t>by Chris Costes, http://www.flickr.com/photos/33852688@N08/3938863162/</a:t>
            </a:r>
            <a:endParaRPr/>
          </a:p>
        </p:txBody>
      </p:sp>
      <p:sp>
        <p:nvSpPr>
          <p:cNvPr id="122" name="CustomShape 3"/>
          <p:cNvSpPr/>
          <p:nvPr/>
        </p:nvSpPr>
        <p:spPr>
          <a:xfrm>
            <a:off x="1152000" y="360000"/>
            <a:ext cx="6840000" cy="969840"/>
          </a:xfrm>
          <a:prstGeom prst="rect">
            <a:avLst/>
          </a:prstGeom>
          <a:solidFill>
            <a:srgbClr val="000000"/>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4000">
                <a:solidFill>
                  <a:srgbClr val="FFFFFF"/>
                </a:solidFill>
                <a:latin typeface="Verdana"/>
              </a:rPr>
              <a:t>this is what it should be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 name="TextShape 1"/>
          <p:cNvSpPr txBox="1"/>
          <p:nvPr/>
        </p:nvSpPr>
        <p:spPr>
          <a:xfrm>
            <a:off x="684360" y="549000"/>
            <a:ext cx="4535280" cy="4165920"/>
          </a:xfrm>
          <a:prstGeom prst="rect">
            <a:avLst/>
          </a:prstGeom>
          <a:noFill/>
          <a:ln>
            <a:noFill/>
          </a:ln>
        </p:spPr>
        <p:txBody>
          <a:bodyPr lIns="90000" tIns="46800" rIns="90000" bIns="46800"/>
          <a:lstStyle/>
          <a:p>
            <a:pPr>
              <a:lnSpc>
                <a:spcPct val="100000"/>
              </a:lnSpc>
              <a:buFont typeface="Arial"/>
              <a:buChar char="•"/>
            </a:pPr>
            <a:r>
              <a:rPr lang="en-AU" sz="3200">
                <a:latin typeface="Verdana"/>
              </a:rPr>
              <a:t>open licensed material can be used without worrying about copyright </a:t>
            </a:r>
            <a:r>
              <a:rPr lang="en-AU" sz="3200">
                <a:solidFill>
                  <a:srgbClr val="FF0000"/>
                </a:solidFill>
                <a:latin typeface="Verdana"/>
              </a:rPr>
              <a:t>laws</a:t>
            </a:r>
            <a:r>
              <a:rPr lang="en-AU" sz="3200">
                <a:latin typeface="Verdana"/>
              </a:rPr>
              <a:t> or </a:t>
            </a:r>
            <a:r>
              <a:rPr lang="en-AU" sz="3200">
                <a:solidFill>
                  <a:srgbClr val="FF0000"/>
                </a:solidFill>
                <a:latin typeface="Verdana"/>
              </a:rPr>
              <a:t>exceptions</a:t>
            </a:r>
            <a:r>
              <a:rPr lang="en-AU" sz="3200">
                <a:solidFill>
                  <a:srgbClr val="000000"/>
                </a:solidFill>
                <a:latin typeface="Verdana"/>
              </a:rPr>
              <a:t> – by anyone, anywhere, with assurance</a:t>
            </a:r>
            <a:endParaRPr/>
          </a:p>
        </p:txBody>
      </p:sp>
      <p:pic>
        <p:nvPicPr>
          <p:cNvPr id="124" name="Picture 123"/>
          <p:cNvPicPr/>
          <p:nvPr/>
        </p:nvPicPr>
        <p:blipFill>
          <a:blip r:embed="rId3"/>
          <a:stretch/>
        </p:blipFill>
        <p:spPr>
          <a:xfrm>
            <a:off x="5364000" y="2060640"/>
            <a:ext cx="3694320" cy="4653000"/>
          </a:xfrm>
          <a:prstGeom prst="rect">
            <a:avLst/>
          </a:prstGeom>
          <a:ln>
            <a:noFill/>
          </a:ln>
        </p:spPr>
      </p:pic>
      <p:sp>
        <p:nvSpPr>
          <p:cNvPr id="125" name="CustomShape 2"/>
          <p:cNvSpPr/>
          <p:nvPr/>
        </p:nvSpPr>
        <p:spPr>
          <a:xfrm>
            <a:off x="34920" y="6559560"/>
            <a:ext cx="8028000" cy="398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1000" b="1">
                <a:solidFill>
                  <a:srgbClr val="000000"/>
                </a:solidFill>
                <a:latin typeface="Arial"/>
              </a:rPr>
              <a:t>Lock by  available at  under a Creative Commons Attribution Licence</a:t>
            </a:r>
            <a:endParaRPr/>
          </a:p>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TextShape 1"/>
          <p:cNvSpPr txBox="1"/>
          <p:nvPr/>
        </p:nvSpPr>
        <p:spPr>
          <a:xfrm>
            <a:off x="1511280" y="2420640"/>
            <a:ext cx="6192720" cy="2733840"/>
          </a:xfrm>
          <a:prstGeom prst="rect">
            <a:avLst/>
          </a:prstGeom>
          <a:noFill/>
          <a:ln>
            <a:noFill/>
          </a:ln>
        </p:spPr>
        <p:txBody>
          <a:bodyPr lIns="90000" tIns="46800" rIns="90000" bIns="46800"/>
          <a:lstStyle/>
          <a:p>
            <a:pPr algn="ctr">
              <a:buFont typeface="Arial"/>
              <a:buChar char="•"/>
            </a:pPr>
            <a:r>
              <a:rPr lang="en-GB" sz="3200">
                <a:latin typeface="Arial"/>
              </a:rPr>
              <a:t> CC provides free licences </a:t>
            </a:r>
            <a:endParaRPr/>
          </a:p>
          <a:p>
            <a:pPr algn="ctr">
              <a:buFont typeface="Arial"/>
              <a:buChar char="•"/>
            </a:pPr>
            <a:r>
              <a:rPr lang="en-GB" sz="3200">
                <a:latin typeface="Arial"/>
              </a:rPr>
              <a:t>that creators use to tell people </a:t>
            </a:r>
            <a:endParaRPr/>
          </a:p>
          <a:p>
            <a:pPr algn="ctr">
              <a:buFont typeface="Arial"/>
              <a:buChar char="•"/>
            </a:pPr>
            <a:r>
              <a:rPr lang="en-GB" sz="3200">
                <a:latin typeface="Arial"/>
              </a:rPr>
              <a:t>how their material can be used</a:t>
            </a:r>
            <a:endParaRPr/>
          </a:p>
        </p:txBody>
      </p:sp>
      <p:pic>
        <p:nvPicPr>
          <p:cNvPr id="127" name="Picture 126"/>
          <p:cNvPicPr/>
          <p:nvPr/>
        </p:nvPicPr>
        <p:blipFill>
          <a:blip r:embed="rId3"/>
          <a:stretch/>
        </p:blipFill>
        <p:spPr>
          <a:xfrm>
            <a:off x="3060720" y="692280"/>
            <a:ext cx="3024000" cy="1063440"/>
          </a:xfrm>
          <a:prstGeom prst="rect">
            <a:avLst/>
          </a:prstGeom>
          <a:ln>
            <a:noFill/>
          </a:ln>
        </p:spPr>
      </p:pic>
      <p:pic>
        <p:nvPicPr>
          <p:cNvPr id="128" name="Picture 127"/>
          <p:cNvPicPr/>
          <p:nvPr/>
        </p:nvPicPr>
        <p:blipFill>
          <a:blip r:embed="rId4"/>
          <a:stretch/>
        </p:blipFill>
        <p:spPr>
          <a:xfrm>
            <a:off x="1835280" y="5073480"/>
            <a:ext cx="5473440" cy="6591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 name="TextShape 1"/>
          <p:cNvSpPr txBox="1"/>
          <p:nvPr/>
        </p:nvSpPr>
        <p:spPr>
          <a:xfrm>
            <a:off x="1403280" y="2339640"/>
            <a:ext cx="6408720" cy="2733840"/>
          </a:xfrm>
          <a:prstGeom prst="rect">
            <a:avLst/>
          </a:prstGeom>
          <a:noFill/>
          <a:ln>
            <a:noFill/>
          </a:ln>
        </p:spPr>
        <p:txBody>
          <a:bodyPr lIns="90000" tIns="46800" rIns="90000" bIns="46800"/>
          <a:lstStyle/>
          <a:p>
            <a:pPr algn="ctr">
              <a:buFont typeface="Arial"/>
              <a:buChar char="•"/>
            </a:pPr>
            <a:r>
              <a:rPr lang="en-GB" sz="3200">
                <a:latin typeface="Arial"/>
              </a:rPr>
              <a:t> this creates a pool of material</a:t>
            </a:r>
            <a:endParaRPr/>
          </a:p>
          <a:p>
            <a:pPr algn="ctr">
              <a:buFont typeface="Arial"/>
              <a:buChar char="•"/>
            </a:pPr>
            <a:r>
              <a:rPr lang="en-GB" sz="3200">
                <a:latin typeface="Arial"/>
              </a:rPr>
              <a:t>that can be shared and reused</a:t>
            </a:r>
            <a:endParaRPr/>
          </a:p>
          <a:p>
            <a:pPr algn="ctr">
              <a:buFont typeface="Arial"/>
              <a:buChar char="•"/>
            </a:pPr>
            <a:r>
              <a:rPr lang="en-GB" sz="4000">
                <a:solidFill>
                  <a:srgbClr val="000000"/>
                </a:solidFill>
                <a:latin typeface="Arial"/>
              </a:rPr>
              <a:t>- legally</a:t>
            </a:r>
            <a:endParaRPr/>
          </a:p>
        </p:txBody>
      </p:sp>
      <p:pic>
        <p:nvPicPr>
          <p:cNvPr id="130" name="Picture 129"/>
          <p:cNvPicPr/>
          <p:nvPr/>
        </p:nvPicPr>
        <p:blipFill>
          <a:blip r:embed="rId3"/>
          <a:stretch/>
        </p:blipFill>
        <p:spPr>
          <a:xfrm>
            <a:off x="3060720" y="692280"/>
            <a:ext cx="3024000" cy="1063440"/>
          </a:xfrm>
          <a:prstGeom prst="rect">
            <a:avLst/>
          </a:prstGeom>
          <a:ln>
            <a:noFill/>
          </a:ln>
        </p:spPr>
      </p:pic>
      <p:pic>
        <p:nvPicPr>
          <p:cNvPr id="131" name="Picture 130"/>
          <p:cNvPicPr/>
          <p:nvPr/>
        </p:nvPicPr>
        <p:blipFill>
          <a:blip r:embed="rId4"/>
          <a:stretch/>
        </p:blipFill>
        <p:spPr>
          <a:xfrm>
            <a:off x="1835280" y="5073480"/>
            <a:ext cx="5473440" cy="65916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TextShape 1"/>
          <p:cNvSpPr txBox="1"/>
          <p:nvPr/>
        </p:nvSpPr>
        <p:spPr>
          <a:xfrm>
            <a:off x="1692360" y="2846160"/>
            <a:ext cx="5688000" cy="2733840"/>
          </a:xfrm>
          <a:prstGeom prst="rect">
            <a:avLst/>
          </a:prstGeom>
          <a:noFill/>
          <a:ln>
            <a:noFill/>
          </a:ln>
        </p:spPr>
        <p:txBody>
          <a:bodyPr lIns="90000" tIns="46800" rIns="90000" bIns="46800"/>
          <a:lstStyle/>
          <a:p>
            <a:pPr algn="ctr">
              <a:buFont typeface="Arial"/>
              <a:buChar char="•"/>
            </a:pPr>
            <a:r>
              <a:rPr lang="en-GB" sz="3200">
                <a:latin typeface="Arial"/>
              </a:rPr>
              <a:t> which in turn enables a culture of sharing</a:t>
            </a:r>
            <a:endParaRPr/>
          </a:p>
        </p:txBody>
      </p:sp>
      <p:pic>
        <p:nvPicPr>
          <p:cNvPr id="133" name="Picture 132"/>
          <p:cNvPicPr/>
          <p:nvPr/>
        </p:nvPicPr>
        <p:blipFill>
          <a:blip r:embed="rId3"/>
          <a:stretch/>
        </p:blipFill>
        <p:spPr>
          <a:xfrm>
            <a:off x="3060720" y="692280"/>
            <a:ext cx="3024000" cy="1063440"/>
          </a:xfrm>
          <a:prstGeom prst="rect">
            <a:avLst/>
          </a:prstGeom>
          <a:ln>
            <a:noFill/>
          </a:ln>
        </p:spPr>
      </p:pic>
      <p:pic>
        <p:nvPicPr>
          <p:cNvPr id="134" name="Picture 133"/>
          <p:cNvPicPr/>
          <p:nvPr/>
        </p:nvPicPr>
        <p:blipFill>
          <a:blip r:embed="rId4"/>
          <a:stretch/>
        </p:blipFill>
        <p:spPr>
          <a:xfrm>
            <a:off x="1835280" y="5073480"/>
            <a:ext cx="5473440" cy="65916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576000" y="1476000"/>
            <a:ext cx="8217000" cy="5485320"/>
          </a:xfrm>
          <a:prstGeom prst="rect">
            <a:avLst/>
          </a:prstGeom>
          <a:noFill/>
          <a:ln>
            <a:noFill/>
          </a:ln>
        </p:spPr>
        <p:txBody>
          <a:bodyPr lIns="0" tIns="0" rIns="0" bIns="0" anchor="ctr"/>
          <a:lstStyle/>
          <a:p>
            <a:pPr algn="ctr"/>
            <a:r>
              <a:rPr lang="en-GB" sz="3200">
                <a:latin typeface="Verdana"/>
              </a:rPr>
              <a:t>Standardisation is good – </a:t>
            </a:r>
            <a:endParaRPr/>
          </a:p>
          <a:p>
            <a:pPr algn="ctr"/>
            <a:r>
              <a:rPr lang="en-GB" sz="3200">
                <a:latin typeface="Verdana"/>
              </a:rPr>
              <a:t>usability, compatibility</a:t>
            </a:r>
            <a:endParaRPr/>
          </a:p>
          <a:p>
            <a:pPr algn="ctr"/>
            <a:endParaRPr/>
          </a:p>
          <a:p>
            <a:pPr algn="ctr"/>
            <a:r>
              <a:rPr lang="en-GB" sz="3200">
                <a:latin typeface="Verdana"/>
              </a:rPr>
              <a:t>Licences are good – </a:t>
            </a:r>
            <a:endParaRPr/>
          </a:p>
          <a:p>
            <a:pPr algn="ctr"/>
            <a:r>
              <a:rPr lang="en-GB" sz="3200">
                <a:latin typeface="Verdana"/>
              </a:rPr>
              <a:t>international, applied</a:t>
            </a:r>
            <a:endParaRPr/>
          </a:p>
          <a:p>
            <a:pPr algn="ctr"/>
            <a:endParaRPr/>
          </a:p>
          <a:p>
            <a:pPr algn="ctr"/>
            <a:r>
              <a:rPr lang="en-GB" sz="3200">
                <a:latin typeface="Verdana"/>
              </a:rPr>
              <a:t>Easy to use</a:t>
            </a:r>
            <a:endParaRPr/>
          </a:p>
          <a:p>
            <a:pPr algn="ctr"/>
            <a:endParaRPr/>
          </a:p>
          <a:p>
            <a:pPr algn="ctr"/>
            <a:r>
              <a:rPr lang="en-GB" sz="3200">
                <a:latin typeface="Verdana"/>
              </a:rPr>
              <a:t>Metadata is key</a:t>
            </a:r>
            <a:endParaRPr/>
          </a:p>
          <a:p>
            <a:endParaRPr/>
          </a:p>
        </p:txBody>
      </p:sp>
      <p:sp>
        <p:nvSpPr>
          <p:cNvPr id="136" name="TextShape 2"/>
          <p:cNvSpPr txBox="1"/>
          <p:nvPr/>
        </p:nvSpPr>
        <p:spPr>
          <a:xfrm>
            <a:off x="457200" y="131040"/>
            <a:ext cx="8229600" cy="993960"/>
          </a:xfrm>
          <a:prstGeom prst="rect">
            <a:avLst/>
          </a:prstGeom>
          <a:noFill/>
          <a:ln>
            <a:noFill/>
          </a:ln>
        </p:spPr>
        <p:txBody>
          <a:bodyPr lIns="90000" tIns="46800" rIns="90000" bIns="46800" anchor="ctr"/>
          <a:lstStyle/>
          <a:p>
            <a:pPr algn="ctr"/>
            <a:r>
              <a:rPr lang="en-GB" sz="3600">
                <a:solidFill>
                  <a:srgbClr val="009999"/>
                </a:solidFill>
                <a:latin typeface="Arial"/>
              </a:rPr>
              <a:t>why CC?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 name="TextShape 1"/>
          <p:cNvSpPr txBox="1"/>
          <p:nvPr/>
        </p:nvSpPr>
        <p:spPr>
          <a:xfrm>
            <a:off x="457200" y="274680"/>
            <a:ext cx="8228160" cy="992520"/>
          </a:xfrm>
          <a:prstGeom prst="rect">
            <a:avLst/>
          </a:prstGeom>
          <a:solidFill>
            <a:srgbClr val="FFFFFF">
              <a:alpha val="20000"/>
            </a:srgbClr>
          </a:solidFill>
          <a:ln>
            <a:noFill/>
          </a:ln>
        </p:spPr>
        <p:txBody>
          <a:bodyPr lIns="90000" tIns="46800" rIns="90000" bIns="46800" anchor="ctr"/>
          <a:lstStyle/>
          <a:p>
            <a:pPr algn="ctr"/>
            <a:r>
              <a:rPr lang="en-GB" sz="4400">
                <a:solidFill>
                  <a:srgbClr val="000000"/>
                </a:solidFill>
                <a:latin typeface="Arial"/>
              </a:rPr>
              <a:t>Licence Elements</a:t>
            </a:r>
            <a:endParaRPr/>
          </a:p>
        </p:txBody>
      </p:sp>
      <p:sp>
        <p:nvSpPr>
          <p:cNvPr id="138" name="TextShape 2"/>
          <p:cNvSpPr txBox="1"/>
          <p:nvPr/>
        </p:nvSpPr>
        <p:spPr>
          <a:xfrm>
            <a:off x="2699792" y="1628640"/>
            <a:ext cx="5998168" cy="5185440"/>
          </a:xfrm>
          <a:prstGeom prst="rect">
            <a:avLst/>
          </a:prstGeom>
          <a:noFill/>
          <a:ln>
            <a:noFill/>
          </a:ln>
        </p:spPr>
        <p:txBody>
          <a:bodyPr lIns="90000" tIns="46800" rIns="90000" bIns="46800"/>
          <a:lstStyle/>
          <a:p>
            <a:pPr>
              <a:lnSpc>
                <a:spcPct val="80000"/>
              </a:lnSpc>
              <a:buFont typeface="Arial"/>
              <a:buChar char="•"/>
            </a:pPr>
            <a:endParaRPr dirty="0"/>
          </a:p>
          <a:p>
            <a:pPr lvl="3">
              <a:lnSpc>
                <a:spcPct val="100000"/>
              </a:lnSpc>
              <a:buSzPct val="45000"/>
              <a:buFont typeface="StarSymbol"/>
              <a:buChar char=""/>
            </a:pPr>
            <a:r>
              <a:rPr lang="en-GB" sz="2800" dirty="0">
                <a:latin typeface="Arial"/>
              </a:rPr>
              <a:t>Attribution – credit the author</a:t>
            </a:r>
            <a:endParaRPr dirty="0"/>
          </a:p>
          <a:p>
            <a:pPr lvl="3">
              <a:buSzPct val="45000"/>
              <a:buFont typeface="StarSymbol"/>
              <a:buChar char=""/>
            </a:pPr>
            <a:r>
              <a:rPr lang="en-GB" sz="2800" dirty="0" err="1">
                <a:latin typeface="Arial"/>
              </a:rPr>
              <a:t>Noncommercial</a:t>
            </a:r>
            <a:r>
              <a:rPr lang="en-GB" sz="2800" dirty="0">
                <a:latin typeface="Arial"/>
              </a:rPr>
              <a:t> – no commercial use</a:t>
            </a:r>
            <a:endParaRPr dirty="0"/>
          </a:p>
          <a:p>
            <a:pPr lvl="3">
              <a:buSzPct val="45000"/>
              <a:buFont typeface="StarSymbol"/>
              <a:buChar char=""/>
            </a:pPr>
            <a:r>
              <a:rPr lang="en-GB" sz="2800" dirty="0">
                <a:latin typeface="Arial"/>
              </a:rPr>
              <a:t>No Derivative Works – no remixing</a:t>
            </a:r>
            <a:endParaRPr dirty="0"/>
          </a:p>
          <a:p>
            <a:pPr lvl="3">
              <a:buSzPct val="45000"/>
              <a:buFont typeface="StarSymbol"/>
              <a:buChar char=""/>
            </a:pPr>
            <a:r>
              <a:rPr lang="en-GB" sz="2800" dirty="0" err="1">
                <a:latin typeface="Arial"/>
              </a:rPr>
              <a:t>ShareAlike</a:t>
            </a:r>
            <a:r>
              <a:rPr lang="en-GB" sz="2800" dirty="0">
                <a:latin typeface="Arial"/>
              </a:rPr>
              <a:t> – remix only if you let others remix</a:t>
            </a:r>
            <a:endParaRPr dirty="0"/>
          </a:p>
          <a:p>
            <a:pPr>
              <a:lnSpc>
                <a:spcPct val="80000"/>
              </a:lnSpc>
              <a:buFont typeface="Arial"/>
              <a:buChar char="•"/>
            </a:pPr>
            <a:endParaRPr dirty="0"/>
          </a:p>
        </p:txBody>
      </p:sp>
      <p:pic>
        <p:nvPicPr>
          <p:cNvPr id="139" name="Picture 138"/>
          <p:cNvPicPr/>
          <p:nvPr/>
        </p:nvPicPr>
        <p:blipFill>
          <a:blip r:embed="rId3"/>
          <a:stretch/>
        </p:blipFill>
        <p:spPr>
          <a:xfrm>
            <a:off x="1872000" y="2052360"/>
            <a:ext cx="647640" cy="647640"/>
          </a:xfrm>
          <a:prstGeom prst="rect">
            <a:avLst/>
          </a:prstGeom>
          <a:ln>
            <a:noFill/>
          </a:ln>
        </p:spPr>
      </p:pic>
      <p:pic>
        <p:nvPicPr>
          <p:cNvPr id="140" name="Picture 139"/>
          <p:cNvPicPr/>
          <p:nvPr/>
        </p:nvPicPr>
        <p:blipFill>
          <a:blip r:embed="rId4"/>
          <a:stretch/>
        </p:blipFill>
        <p:spPr>
          <a:xfrm>
            <a:off x="1872360" y="3024000"/>
            <a:ext cx="647640" cy="647640"/>
          </a:xfrm>
          <a:prstGeom prst="rect">
            <a:avLst/>
          </a:prstGeom>
          <a:ln>
            <a:noFill/>
          </a:ln>
        </p:spPr>
      </p:pic>
      <p:pic>
        <p:nvPicPr>
          <p:cNvPr id="141" name="Picture 140"/>
          <p:cNvPicPr/>
          <p:nvPr/>
        </p:nvPicPr>
        <p:blipFill>
          <a:blip r:embed="rId5"/>
          <a:stretch/>
        </p:blipFill>
        <p:spPr>
          <a:xfrm>
            <a:off x="1872000" y="4176000"/>
            <a:ext cx="647640" cy="647640"/>
          </a:xfrm>
          <a:prstGeom prst="rect">
            <a:avLst/>
          </a:prstGeom>
          <a:ln>
            <a:noFill/>
          </a:ln>
        </p:spPr>
      </p:pic>
      <p:pic>
        <p:nvPicPr>
          <p:cNvPr id="142" name="Picture 141"/>
          <p:cNvPicPr/>
          <p:nvPr/>
        </p:nvPicPr>
        <p:blipFill>
          <a:blip r:embed="rId6"/>
          <a:stretch/>
        </p:blipFill>
        <p:spPr>
          <a:xfrm>
            <a:off x="1872000" y="5184000"/>
            <a:ext cx="647640" cy="647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3" name="Picture 52"/>
          <p:cNvPicPr/>
          <p:nvPr/>
        </p:nvPicPr>
        <p:blipFill>
          <a:blip r:embed="rId3"/>
          <a:stretch/>
        </p:blipFill>
        <p:spPr>
          <a:xfrm>
            <a:off x="5435640" y="1484280"/>
            <a:ext cx="2649600" cy="1870200"/>
          </a:xfrm>
          <a:prstGeom prst="rect">
            <a:avLst/>
          </a:prstGeom>
          <a:ln>
            <a:noFill/>
          </a:ln>
        </p:spPr>
      </p:pic>
      <p:pic>
        <p:nvPicPr>
          <p:cNvPr id="54" name="Picture 53"/>
          <p:cNvPicPr/>
          <p:nvPr/>
        </p:nvPicPr>
        <p:blipFill>
          <a:blip r:embed="rId4">
            <a:lum contrast="-6000"/>
          </a:blip>
          <a:stretch/>
        </p:blipFill>
        <p:spPr>
          <a:xfrm>
            <a:off x="2916360" y="1916280"/>
            <a:ext cx="2744640" cy="1947600"/>
          </a:xfrm>
          <a:prstGeom prst="rect">
            <a:avLst/>
          </a:prstGeom>
          <a:ln>
            <a:noFill/>
          </a:ln>
        </p:spPr>
      </p:pic>
      <p:pic>
        <p:nvPicPr>
          <p:cNvPr id="55" name="Picture 54"/>
          <p:cNvPicPr/>
          <p:nvPr/>
        </p:nvPicPr>
        <p:blipFill>
          <a:blip r:embed="rId5"/>
          <a:stretch/>
        </p:blipFill>
        <p:spPr>
          <a:xfrm>
            <a:off x="755640" y="1628640"/>
            <a:ext cx="2230560" cy="1506600"/>
          </a:xfrm>
          <a:prstGeom prst="rect">
            <a:avLst/>
          </a:prstGeom>
          <a:ln>
            <a:noFill/>
          </a:ln>
        </p:spPr>
      </p:pic>
      <p:pic>
        <p:nvPicPr>
          <p:cNvPr id="56" name="Picture 55"/>
          <p:cNvPicPr/>
          <p:nvPr/>
        </p:nvPicPr>
        <p:blipFill>
          <a:blip r:embed="rId6"/>
          <a:stretch/>
        </p:blipFill>
        <p:spPr>
          <a:xfrm>
            <a:off x="6227640" y="2565360"/>
            <a:ext cx="2592360" cy="1670040"/>
          </a:xfrm>
          <a:prstGeom prst="rect">
            <a:avLst/>
          </a:prstGeom>
          <a:ln>
            <a:noFill/>
          </a:ln>
        </p:spPr>
      </p:pic>
      <p:pic>
        <p:nvPicPr>
          <p:cNvPr id="57" name="Picture 56"/>
          <p:cNvPicPr/>
          <p:nvPr/>
        </p:nvPicPr>
        <p:blipFill>
          <a:blip r:embed="rId7"/>
          <a:stretch/>
        </p:blipFill>
        <p:spPr>
          <a:xfrm>
            <a:off x="1116000" y="2781360"/>
            <a:ext cx="2689200" cy="1774800"/>
          </a:xfrm>
          <a:prstGeom prst="rect">
            <a:avLst/>
          </a:prstGeom>
          <a:ln>
            <a:noFill/>
          </a:ln>
        </p:spPr>
      </p:pic>
      <p:pic>
        <p:nvPicPr>
          <p:cNvPr id="58" name="Picture 57"/>
          <p:cNvPicPr/>
          <p:nvPr/>
        </p:nvPicPr>
        <p:blipFill>
          <a:blip r:embed="rId8"/>
          <a:stretch/>
        </p:blipFill>
        <p:spPr>
          <a:xfrm>
            <a:off x="4643280" y="3068640"/>
            <a:ext cx="2835360" cy="1954080"/>
          </a:xfrm>
          <a:prstGeom prst="rect">
            <a:avLst/>
          </a:prstGeom>
          <a:ln>
            <a:noFill/>
          </a:ln>
        </p:spPr>
      </p:pic>
      <p:pic>
        <p:nvPicPr>
          <p:cNvPr id="59" name="Picture 58"/>
          <p:cNvPicPr/>
          <p:nvPr/>
        </p:nvPicPr>
        <p:blipFill>
          <a:blip r:embed="rId9">
            <a:lum contrast="-6000"/>
          </a:blip>
          <a:stretch/>
        </p:blipFill>
        <p:spPr>
          <a:xfrm>
            <a:off x="2700360" y="3860640"/>
            <a:ext cx="2903400" cy="1770120"/>
          </a:xfrm>
          <a:prstGeom prst="rect">
            <a:avLst/>
          </a:prstGeom>
          <a:ln>
            <a:noFill/>
          </a:ln>
        </p:spPr>
      </p:pic>
      <p:sp>
        <p:nvSpPr>
          <p:cNvPr id="60" name="CustomShape 1"/>
          <p:cNvSpPr/>
          <p:nvPr/>
        </p:nvSpPr>
        <p:spPr>
          <a:xfrm>
            <a:off x="1799640" y="1151640"/>
            <a:ext cx="5472360" cy="1091880"/>
          </a:xfrm>
          <a:prstGeom prst="rect">
            <a:avLst/>
          </a:prstGeom>
          <a:solidFill>
            <a:srgbClr val="7DA647"/>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2400">
                <a:solidFill>
                  <a:srgbClr val="FFFFFF"/>
                </a:solidFill>
                <a:latin typeface="Arial"/>
              </a:rPr>
              <a:t>Institutions are already sharing – we  know the benefits of being online</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 name="CustomShape 1"/>
          <p:cNvSpPr/>
          <p:nvPr/>
        </p:nvSpPr>
        <p:spPr>
          <a:xfrm>
            <a:off x="5005440" y="1725480"/>
            <a:ext cx="4174920" cy="337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600">
                <a:latin typeface="Arial"/>
              </a:rPr>
              <a:t>Attribution-ShareAlike</a:t>
            </a:r>
            <a:endParaRPr/>
          </a:p>
        </p:txBody>
      </p:sp>
      <p:sp>
        <p:nvSpPr>
          <p:cNvPr id="144" name="TextShape 2"/>
          <p:cNvSpPr txBox="1"/>
          <p:nvPr/>
        </p:nvSpPr>
        <p:spPr>
          <a:xfrm>
            <a:off x="1332000" y="1725120"/>
            <a:ext cx="3456000" cy="337320"/>
          </a:xfrm>
          <a:prstGeom prst="rect">
            <a:avLst/>
          </a:prstGeom>
          <a:noFill/>
          <a:ln>
            <a:noFill/>
          </a:ln>
        </p:spPr>
        <p:txBody>
          <a:bodyPr lIns="90000" tIns="46800" rIns="90000" bIns="46800"/>
          <a:lstStyle/>
          <a:p>
            <a:r>
              <a:rPr lang="en-GB" sz="1600">
                <a:latin typeface="Arial"/>
              </a:rPr>
              <a:t>Attribution</a:t>
            </a:r>
            <a:endParaRPr/>
          </a:p>
        </p:txBody>
      </p:sp>
      <p:pic>
        <p:nvPicPr>
          <p:cNvPr id="145" name="Picture 144"/>
          <p:cNvPicPr/>
          <p:nvPr/>
        </p:nvPicPr>
        <p:blipFill>
          <a:blip r:embed="rId3"/>
          <a:stretch/>
        </p:blipFill>
        <p:spPr>
          <a:xfrm>
            <a:off x="1403280" y="981000"/>
            <a:ext cx="2089080" cy="736560"/>
          </a:xfrm>
          <a:prstGeom prst="rect">
            <a:avLst/>
          </a:prstGeom>
          <a:ln>
            <a:noFill/>
          </a:ln>
        </p:spPr>
      </p:pic>
      <p:pic>
        <p:nvPicPr>
          <p:cNvPr id="146" name="Picture 145"/>
          <p:cNvPicPr/>
          <p:nvPr/>
        </p:nvPicPr>
        <p:blipFill>
          <a:blip r:embed="rId4"/>
          <a:stretch/>
        </p:blipFill>
        <p:spPr>
          <a:xfrm>
            <a:off x="1403280" y="2492280"/>
            <a:ext cx="2075040" cy="731880"/>
          </a:xfrm>
          <a:prstGeom prst="rect">
            <a:avLst/>
          </a:prstGeom>
          <a:ln>
            <a:noFill/>
          </a:ln>
        </p:spPr>
      </p:pic>
      <p:pic>
        <p:nvPicPr>
          <p:cNvPr id="147" name="Picture 146"/>
          <p:cNvPicPr/>
          <p:nvPr/>
        </p:nvPicPr>
        <p:blipFill>
          <a:blip r:embed="rId5"/>
          <a:stretch/>
        </p:blipFill>
        <p:spPr>
          <a:xfrm>
            <a:off x="1455840" y="4149720"/>
            <a:ext cx="2087640" cy="735120"/>
          </a:xfrm>
          <a:prstGeom prst="rect">
            <a:avLst/>
          </a:prstGeom>
          <a:ln>
            <a:noFill/>
          </a:ln>
        </p:spPr>
      </p:pic>
      <p:pic>
        <p:nvPicPr>
          <p:cNvPr id="148" name="Picture 147"/>
          <p:cNvPicPr/>
          <p:nvPr/>
        </p:nvPicPr>
        <p:blipFill>
          <a:blip r:embed="rId6"/>
          <a:stretch/>
        </p:blipFill>
        <p:spPr>
          <a:xfrm>
            <a:off x="5075280" y="981000"/>
            <a:ext cx="2149560" cy="757440"/>
          </a:xfrm>
          <a:prstGeom prst="rect">
            <a:avLst/>
          </a:prstGeom>
          <a:ln>
            <a:noFill/>
          </a:ln>
        </p:spPr>
      </p:pic>
      <p:pic>
        <p:nvPicPr>
          <p:cNvPr id="149" name="Picture 148"/>
          <p:cNvPicPr/>
          <p:nvPr/>
        </p:nvPicPr>
        <p:blipFill>
          <a:blip r:embed="rId7"/>
          <a:stretch/>
        </p:blipFill>
        <p:spPr>
          <a:xfrm>
            <a:off x="5091480" y="4149720"/>
            <a:ext cx="2160720" cy="762120"/>
          </a:xfrm>
          <a:prstGeom prst="rect">
            <a:avLst/>
          </a:prstGeom>
          <a:ln>
            <a:noFill/>
          </a:ln>
        </p:spPr>
      </p:pic>
      <p:pic>
        <p:nvPicPr>
          <p:cNvPr id="150" name="Picture 149"/>
          <p:cNvPicPr/>
          <p:nvPr/>
        </p:nvPicPr>
        <p:blipFill>
          <a:blip r:embed="rId8"/>
          <a:stretch/>
        </p:blipFill>
        <p:spPr>
          <a:xfrm>
            <a:off x="5075280" y="2421000"/>
            <a:ext cx="2160720" cy="758880"/>
          </a:xfrm>
          <a:prstGeom prst="rect">
            <a:avLst/>
          </a:prstGeom>
          <a:ln>
            <a:noFill/>
          </a:ln>
        </p:spPr>
      </p:pic>
      <p:sp>
        <p:nvSpPr>
          <p:cNvPr id="151" name="CustomShape 3"/>
          <p:cNvSpPr/>
          <p:nvPr/>
        </p:nvSpPr>
        <p:spPr>
          <a:xfrm>
            <a:off x="1303200" y="3211560"/>
            <a:ext cx="3235320" cy="3373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1600">
                <a:latin typeface="Arial"/>
              </a:rPr>
              <a:t>Attribution-Noncommercial</a:t>
            </a:r>
            <a:endParaRPr/>
          </a:p>
        </p:txBody>
      </p:sp>
      <p:sp>
        <p:nvSpPr>
          <p:cNvPr id="152" name="CustomShape 4"/>
          <p:cNvSpPr/>
          <p:nvPr/>
        </p:nvSpPr>
        <p:spPr>
          <a:xfrm>
            <a:off x="1330200" y="4859280"/>
            <a:ext cx="3089160" cy="3373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1600">
                <a:latin typeface="Arial"/>
              </a:rPr>
              <a:t>Attribution-NoDerivatives</a:t>
            </a:r>
            <a:endParaRPr/>
          </a:p>
        </p:txBody>
      </p:sp>
      <p:sp>
        <p:nvSpPr>
          <p:cNvPr id="153" name="CustomShape 5"/>
          <p:cNvSpPr/>
          <p:nvPr/>
        </p:nvSpPr>
        <p:spPr>
          <a:xfrm>
            <a:off x="5005800" y="3164040"/>
            <a:ext cx="4285440" cy="3373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1600">
                <a:latin typeface="Arial"/>
              </a:rPr>
              <a:t>Attribution-Noncommercial-ShareAlike</a:t>
            </a:r>
            <a:endParaRPr/>
          </a:p>
        </p:txBody>
      </p:sp>
      <p:sp>
        <p:nvSpPr>
          <p:cNvPr id="154" name="CustomShape 6"/>
          <p:cNvSpPr/>
          <p:nvPr/>
        </p:nvSpPr>
        <p:spPr>
          <a:xfrm>
            <a:off x="5030640" y="4869000"/>
            <a:ext cx="4567320" cy="3373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1600">
                <a:latin typeface="Arial"/>
              </a:rPr>
              <a:t>Attribution-Noncommercial-NoDerivatives</a:t>
            </a:r>
            <a:endParaRPr/>
          </a:p>
        </p:txBody>
      </p:sp>
      <p:sp>
        <p:nvSpPr>
          <p:cNvPr id="155" name="CustomShape 7"/>
          <p:cNvSpPr/>
          <p:nvPr/>
        </p:nvSpPr>
        <p:spPr>
          <a:xfrm>
            <a:off x="2103840" y="6213960"/>
            <a:ext cx="4664160" cy="307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400">
                <a:solidFill>
                  <a:srgbClr val="000000"/>
                </a:solidFill>
                <a:latin typeface="Arial"/>
              </a:rPr>
              <a:t>4.0 – international, easier, clearer (and database rights)</a:t>
            </a:r>
            <a:r>
              <a:rPr lang="en-GB" sz="1400">
                <a:latin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 name="TextShape 1"/>
          <p:cNvSpPr txBox="1"/>
          <p:nvPr/>
        </p:nvSpPr>
        <p:spPr>
          <a:xfrm>
            <a:off x="457200" y="274680"/>
            <a:ext cx="8229600" cy="993960"/>
          </a:xfrm>
          <a:prstGeom prst="rect">
            <a:avLst/>
          </a:prstGeom>
          <a:noFill/>
          <a:ln>
            <a:noFill/>
          </a:ln>
        </p:spPr>
        <p:txBody>
          <a:bodyPr anchor="ctr"/>
          <a:lstStyle/>
          <a:p>
            <a:pPr algn="ctr"/>
            <a:r>
              <a:rPr lang="en-GB" sz="4000">
                <a:solidFill>
                  <a:srgbClr val="3C8C93"/>
                </a:solidFill>
                <a:latin typeface="Arial"/>
              </a:rPr>
              <a:t>CC Zero</a:t>
            </a:r>
            <a:endParaRPr/>
          </a:p>
        </p:txBody>
      </p:sp>
      <p:sp>
        <p:nvSpPr>
          <p:cNvPr id="157" name="CustomShape 2"/>
          <p:cNvSpPr/>
          <p:nvPr/>
        </p:nvSpPr>
        <p:spPr>
          <a:xfrm>
            <a:off x="2571840" y="6357960"/>
            <a:ext cx="4357440" cy="307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400">
                <a:latin typeface="Arial"/>
              </a:rPr>
              <a:t> </a:t>
            </a:r>
            <a:endParaRPr/>
          </a:p>
        </p:txBody>
      </p:sp>
      <p:pic>
        <p:nvPicPr>
          <p:cNvPr id="158" name="Picture 14"/>
          <p:cNvPicPr/>
          <p:nvPr/>
        </p:nvPicPr>
        <p:blipFill>
          <a:blip r:embed="rId3"/>
          <a:stretch/>
        </p:blipFill>
        <p:spPr>
          <a:xfrm>
            <a:off x="1685880" y="1400040"/>
            <a:ext cx="5815080" cy="4815000"/>
          </a:xfrm>
          <a:prstGeom prst="rect">
            <a:avLst/>
          </a:prstGeom>
          <a:ln>
            <a:noFill/>
          </a:ln>
        </p:spPr>
      </p:pic>
      <p:pic>
        <p:nvPicPr>
          <p:cNvPr id="159" name="Picture 10"/>
          <p:cNvPicPr/>
          <p:nvPr/>
        </p:nvPicPr>
        <p:blipFill>
          <a:blip r:embed="rId4"/>
          <a:stretch/>
        </p:blipFill>
        <p:spPr>
          <a:xfrm>
            <a:off x="1071720" y="1214280"/>
            <a:ext cx="2119320" cy="73692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159"/>
          <p:cNvPicPr/>
          <p:nvPr/>
        </p:nvPicPr>
        <p:blipFill>
          <a:blip r:embed="rId2"/>
          <a:stretch/>
        </p:blipFill>
        <p:spPr>
          <a:xfrm>
            <a:off x="2739600" y="2441160"/>
            <a:ext cx="3838320" cy="135216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160"/>
          <p:cNvPicPr/>
          <p:nvPr/>
        </p:nvPicPr>
        <p:blipFill>
          <a:blip r:embed="rId3"/>
          <a:stretch/>
        </p:blipFill>
        <p:spPr>
          <a:xfrm>
            <a:off x="8269200" y="6480000"/>
            <a:ext cx="550800" cy="193680"/>
          </a:xfrm>
          <a:prstGeom prst="rect">
            <a:avLst/>
          </a:prstGeom>
          <a:ln>
            <a:noFill/>
          </a:ln>
        </p:spPr>
      </p:pic>
      <p:pic>
        <p:nvPicPr>
          <p:cNvPr id="162" name="Picture 161"/>
          <p:cNvPicPr/>
          <p:nvPr/>
        </p:nvPicPr>
        <p:blipFill>
          <a:blip r:embed="rId4"/>
          <a:stretch/>
        </p:blipFill>
        <p:spPr>
          <a:xfrm>
            <a:off x="-144000" y="0"/>
            <a:ext cx="9318960" cy="7271280"/>
          </a:xfrm>
          <a:prstGeom prst="rect">
            <a:avLst/>
          </a:prstGeom>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3" name="Picture 162"/>
          <p:cNvPicPr/>
          <p:nvPr/>
        </p:nvPicPr>
        <p:blipFill>
          <a:blip r:embed="rId3"/>
          <a:stretch/>
        </p:blipFill>
        <p:spPr>
          <a:xfrm>
            <a:off x="8269200" y="6480000"/>
            <a:ext cx="550800" cy="193680"/>
          </a:xfrm>
          <a:prstGeom prst="rect">
            <a:avLst/>
          </a:prstGeom>
          <a:ln>
            <a:noFill/>
          </a:ln>
        </p:spPr>
      </p:pic>
      <p:pic>
        <p:nvPicPr>
          <p:cNvPr id="164" name="Picture 163"/>
          <p:cNvPicPr/>
          <p:nvPr/>
        </p:nvPicPr>
        <p:blipFill>
          <a:blip r:embed="rId4"/>
          <a:stretch/>
        </p:blipFill>
        <p:spPr>
          <a:xfrm>
            <a:off x="-187200" y="0"/>
            <a:ext cx="9475560" cy="7056000"/>
          </a:xfrm>
          <a:prstGeom prst="rect">
            <a:avLst/>
          </a:prstGeom>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5" name="Picture 164"/>
          <p:cNvPicPr/>
          <p:nvPr/>
        </p:nvPicPr>
        <p:blipFill>
          <a:blip r:embed="rId3"/>
          <a:stretch/>
        </p:blipFill>
        <p:spPr>
          <a:xfrm>
            <a:off x="-187200" y="0"/>
            <a:ext cx="9475560" cy="7056000"/>
          </a:xfrm>
          <a:prstGeom prst="rect">
            <a:avLst/>
          </a:prstGeom>
          <a:ln>
            <a:noFill/>
          </a:ln>
        </p:spPr>
      </p:pic>
      <p:sp>
        <p:nvSpPr>
          <p:cNvPr id="166" name="CustomShape 1"/>
          <p:cNvSpPr/>
          <p:nvPr/>
        </p:nvSpPr>
        <p:spPr>
          <a:xfrm>
            <a:off x="806400" y="2163600"/>
            <a:ext cx="7265880" cy="1668600"/>
          </a:xfrm>
          <a:prstGeom prst="rect">
            <a:avLst/>
          </a:prstGeom>
          <a:noFill/>
          <a:ln w="76320">
            <a:solidFill>
              <a:srgbClr val="EC008C"/>
            </a:solidFill>
            <a:miter/>
          </a:ln>
        </p:spPr>
        <p:style>
          <a:lnRef idx="0">
            <a:scrgbClr r="0" g="0" b="0"/>
          </a:lnRef>
          <a:fillRef idx="0">
            <a:scrgbClr r="0" g="0" b="0"/>
          </a:fillRef>
          <a:effectRef idx="0">
            <a:scrgbClr r="0" g="0" b="0"/>
          </a:effectRef>
          <a:fontRef idx="minor"/>
        </p:style>
      </p:sp>
      <p:pic>
        <p:nvPicPr>
          <p:cNvPr id="167" name="Picture 166"/>
          <p:cNvPicPr/>
          <p:nvPr/>
        </p:nvPicPr>
        <p:blipFill>
          <a:blip r:embed="rId4"/>
          <a:stretch/>
        </p:blipFill>
        <p:spPr>
          <a:xfrm>
            <a:off x="8269200" y="6480000"/>
            <a:ext cx="550800" cy="193680"/>
          </a:xfrm>
          <a:prstGeom prst="rect">
            <a:avLst/>
          </a:prstGeom>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8" name="Picture 167"/>
          <p:cNvPicPr/>
          <p:nvPr/>
        </p:nvPicPr>
        <p:blipFill>
          <a:blip r:embed="rId3"/>
          <a:stretch/>
        </p:blipFill>
        <p:spPr>
          <a:xfrm>
            <a:off x="-187200" y="0"/>
            <a:ext cx="9475560" cy="7056000"/>
          </a:xfrm>
          <a:prstGeom prst="rect">
            <a:avLst/>
          </a:prstGeom>
          <a:ln>
            <a:noFill/>
          </a:ln>
        </p:spPr>
      </p:pic>
      <p:sp>
        <p:nvSpPr>
          <p:cNvPr id="169" name="CustomShape 1"/>
          <p:cNvSpPr/>
          <p:nvPr/>
        </p:nvSpPr>
        <p:spPr>
          <a:xfrm>
            <a:off x="806400" y="3975120"/>
            <a:ext cx="7265880" cy="2673360"/>
          </a:xfrm>
          <a:prstGeom prst="rect">
            <a:avLst/>
          </a:prstGeom>
          <a:noFill/>
          <a:ln w="76320">
            <a:solidFill>
              <a:srgbClr val="EC008C"/>
            </a:solidFill>
            <a:miter/>
          </a:ln>
        </p:spPr>
        <p:style>
          <a:lnRef idx="0">
            <a:scrgbClr r="0" g="0" b="0"/>
          </a:lnRef>
          <a:fillRef idx="0">
            <a:scrgbClr r="0" g="0" b="0"/>
          </a:fillRef>
          <a:effectRef idx="0">
            <a:scrgbClr r="0" g="0" b="0"/>
          </a:effectRef>
          <a:fontRef idx="minor"/>
        </p:style>
      </p:sp>
      <p:pic>
        <p:nvPicPr>
          <p:cNvPr id="170" name="Picture 169"/>
          <p:cNvPicPr/>
          <p:nvPr/>
        </p:nvPicPr>
        <p:blipFill>
          <a:blip r:embed="rId4"/>
          <a:stretch/>
        </p:blipFill>
        <p:spPr>
          <a:xfrm>
            <a:off x="8269200" y="6480000"/>
            <a:ext cx="550800" cy="193680"/>
          </a:xfrm>
          <a:prstGeom prst="rect">
            <a:avLst/>
          </a:prstGeom>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1" name="Picture 170"/>
          <p:cNvPicPr/>
          <p:nvPr/>
        </p:nvPicPr>
        <p:blipFill>
          <a:blip r:embed="rId2"/>
          <a:stretch/>
        </p:blipFill>
        <p:spPr>
          <a:xfrm>
            <a:off x="1368360" y="0"/>
            <a:ext cx="6330960" cy="6767640"/>
          </a:xfrm>
          <a:prstGeom prst="rect">
            <a:avLst/>
          </a:prstGeom>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7FBF7"/>
        </a:solidFill>
        <a:effectLst/>
      </p:bgPr>
    </p:bg>
    <p:spTree>
      <p:nvGrpSpPr>
        <p:cNvPr id="1" name=""/>
        <p:cNvGrpSpPr/>
        <p:nvPr/>
      </p:nvGrpSpPr>
      <p:grpSpPr>
        <a:xfrm>
          <a:off x="0" y="0"/>
          <a:ext cx="0" cy="0"/>
          <a:chOff x="0" y="0"/>
          <a:chExt cx="0" cy="0"/>
        </a:xfrm>
      </p:grpSpPr>
      <p:sp>
        <p:nvSpPr>
          <p:cNvPr id="172" name="TextShape 1"/>
          <p:cNvSpPr txBox="1"/>
          <p:nvPr/>
        </p:nvSpPr>
        <p:spPr>
          <a:xfrm>
            <a:off x="457200" y="266400"/>
            <a:ext cx="8228160" cy="1610640"/>
          </a:xfrm>
          <a:prstGeom prst="rect">
            <a:avLst/>
          </a:prstGeom>
          <a:noFill/>
          <a:ln>
            <a:noFill/>
          </a:ln>
        </p:spPr>
        <p:txBody>
          <a:bodyPr lIns="90000" tIns="46800" rIns="90000" bIns="46800" anchor="ctr"/>
          <a:lstStyle/>
          <a:p>
            <a:pPr algn="ctr"/>
            <a:endParaRPr/>
          </a:p>
        </p:txBody>
      </p:sp>
      <p:sp>
        <p:nvSpPr>
          <p:cNvPr id="173" name="TextShape 2"/>
          <p:cNvSpPr txBox="1"/>
          <p:nvPr/>
        </p:nvSpPr>
        <p:spPr>
          <a:xfrm>
            <a:off x="457200" y="1600200"/>
            <a:ext cx="8228160" cy="4990320"/>
          </a:xfrm>
          <a:prstGeom prst="rect">
            <a:avLst/>
          </a:prstGeom>
          <a:noFill/>
          <a:ln>
            <a:noFill/>
          </a:ln>
        </p:spPr>
        <p:txBody>
          <a:bodyPr lIns="90000" tIns="46800" rIns="90000" bIns="46800"/>
          <a:lstStyle/>
          <a:p>
            <a:endParaRPr/>
          </a:p>
        </p:txBody>
      </p:sp>
      <p:pic>
        <p:nvPicPr>
          <p:cNvPr id="174" name="Picture 173"/>
          <p:cNvPicPr/>
          <p:nvPr/>
        </p:nvPicPr>
        <p:blipFill>
          <a:blip r:embed="rId2"/>
          <a:stretch/>
        </p:blipFill>
        <p:spPr>
          <a:xfrm>
            <a:off x="324000" y="71280"/>
            <a:ext cx="8530920" cy="6772320"/>
          </a:xfrm>
          <a:prstGeom prst="rect">
            <a:avLst/>
          </a:prstGeom>
          <a:ln>
            <a:noFill/>
          </a:ln>
        </p:spPr>
      </p:pic>
      <p:sp>
        <p:nvSpPr>
          <p:cNvPr id="175" name="CustomShape 3"/>
          <p:cNvSpPr/>
          <p:nvPr/>
        </p:nvSpPr>
        <p:spPr>
          <a:xfrm>
            <a:off x="4559760" y="6251760"/>
            <a:ext cx="4417560" cy="48996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2600">
                <a:latin typeface="Arial"/>
              </a:rPr>
              <a:t>search.creativecommons.org</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6" name="Picture 175"/>
          <p:cNvPicPr/>
          <p:nvPr/>
        </p:nvPicPr>
        <p:blipFill>
          <a:blip r:embed="rId3"/>
          <a:stretch/>
        </p:blipFill>
        <p:spPr>
          <a:xfrm>
            <a:off x="792000" y="2969640"/>
            <a:ext cx="1938240" cy="774360"/>
          </a:xfrm>
          <a:prstGeom prst="rect">
            <a:avLst/>
          </a:prstGeom>
          <a:ln>
            <a:noFill/>
          </a:ln>
        </p:spPr>
      </p:pic>
      <p:pic>
        <p:nvPicPr>
          <p:cNvPr id="177" name="Picture 176"/>
          <p:cNvPicPr/>
          <p:nvPr/>
        </p:nvPicPr>
        <p:blipFill>
          <a:blip r:embed="rId4"/>
          <a:stretch/>
        </p:blipFill>
        <p:spPr>
          <a:xfrm>
            <a:off x="3877920" y="2736000"/>
            <a:ext cx="1162080" cy="1123920"/>
          </a:xfrm>
          <a:prstGeom prst="rect">
            <a:avLst/>
          </a:prstGeom>
          <a:ln>
            <a:noFill/>
          </a:ln>
        </p:spPr>
      </p:pic>
      <p:pic>
        <p:nvPicPr>
          <p:cNvPr id="178" name="Picture 177"/>
          <p:cNvPicPr/>
          <p:nvPr/>
        </p:nvPicPr>
        <p:blipFill>
          <a:blip r:embed="rId5"/>
          <a:stretch/>
        </p:blipFill>
        <p:spPr>
          <a:xfrm>
            <a:off x="6120000" y="3024000"/>
            <a:ext cx="1872000" cy="358920"/>
          </a:xfrm>
          <a:prstGeom prst="rect">
            <a:avLst/>
          </a:prstGeom>
          <a:ln>
            <a:noFill/>
          </a:ln>
        </p:spPr>
      </p:pic>
      <p:sp>
        <p:nvSpPr>
          <p:cNvPr id="179" name="CustomShape 1"/>
          <p:cNvSpPr/>
          <p:nvPr/>
        </p:nvSpPr>
        <p:spPr>
          <a:xfrm>
            <a:off x="920160" y="5985000"/>
            <a:ext cx="772164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3333CC"/>
                </a:solidFill>
                <a:latin typeface="Arial"/>
              </a:rPr>
              <a:t>http://creativecommons.org.au/infopacks/findingmaterial</a:t>
            </a:r>
            <a:endParaRPr/>
          </a:p>
        </p:txBody>
      </p:sp>
      <p:pic>
        <p:nvPicPr>
          <p:cNvPr id="180" name="Picture 179"/>
          <p:cNvPicPr/>
          <p:nvPr/>
        </p:nvPicPr>
        <p:blipFill>
          <a:blip r:embed="rId6"/>
          <a:stretch/>
        </p:blipFill>
        <p:spPr>
          <a:xfrm>
            <a:off x="8269200" y="6480000"/>
            <a:ext cx="550800" cy="193680"/>
          </a:xfrm>
          <a:prstGeom prst="rect">
            <a:avLst/>
          </a:prstGeom>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 name="Picture 60"/>
          <p:cNvPicPr/>
          <p:nvPr/>
        </p:nvPicPr>
        <p:blipFill>
          <a:blip r:embed="rId3"/>
          <a:stretch/>
        </p:blipFill>
        <p:spPr>
          <a:xfrm>
            <a:off x="5435640" y="1484280"/>
            <a:ext cx="2649600" cy="1870200"/>
          </a:xfrm>
          <a:prstGeom prst="rect">
            <a:avLst/>
          </a:prstGeom>
          <a:ln>
            <a:noFill/>
          </a:ln>
        </p:spPr>
      </p:pic>
      <p:pic>
        <p:nvPicPr>
          <p:cNvPr id="62" name="Picture 61"/>
          <p:cNvPicPr/>
          <p:nvPr/>
        </p:nvPicPr>
        <p:blipFill>
          <a:blip r:embed="rId4">
            <a:lum contrast="-6000"/>
          </a:blip>
          <a:stretch/>
        </p:blipFill>
        <p:spPr>
          <a:xfrm>
            <a:off x="2916360" y="1916280"/>
            <a:ext cx="2744640" cy="1947600"/>
          </a:xfrm>
          <a:prstGeom prst="rect">
            <a:avLst/>
          </a:prstGeom>
          <a:ln>
            <a:noFill/>
          </a:ln>
        </p:spPr>
      </p:pic>
      <p:pic>
        <p:nvPicPr>
          <p:cNvPr id="63" name="Picture 62"/>
          <p:cNvPicPr/>
          <p:nvPr/>
        </p:nvPicPr>
        <p:blipFill>
          <a:blip r:embed="rId5"/>
          <a:stretch/>
        </p:blipFill>
        <p:spPr>
          <a:xfrm>
            <a:off x="755640" y="1628640"/>
            <a:ext cx="2230560" cy="1506600"/>
          </a:xfrm>
          <a:prstGeom prst="rect">
            <a:avLst/>
          </a:prstGeom>
          <a:ln>
            <a:noFill/>
          </a:ln>
        </p:spPr>
      </p:pic>
      <p:pic>
        <p:nvPicPr>
          <p:cNvPr id="64" name="Picture 63"/>
          <p:cNvPicPr/>
          <p:nvPr/>
        </p:nvPicPr>
        <p:blipFill>
          <a:blip r:embed="rId6"/>
          <a:stretch/>
        </p:blipFill>
        <p:spPr>
          <a:xfrm>
            <a:off x="6227640" y="2565360"/>
            <a:ext cx="2592360" cy="1670040"/>
          </a:xfrm>
          <a:prstGeom prst="rect">
            <a:avLst/>
          </a:prstGeom>
          <a:ln>
            <a:noFill/>
          </a:ln>
        </p:spPr>
      </p:pic>
      <p:pic>
        <p:nvPicPr>
          <p:cNvPr id="65" name="Picture 64"/>
          <p:cNvPicPr/>
          <p:nvPr/>
        </p:nvPicPr>
        <p:blipFill>
          <a:blip r:embed="rId7"/>
          <a:stretch/>
        </p:blipFill>
        <p:spPr>
          <a:xfrm>
            <a:off x="1116000" y="2781360"/>
            <a:ext cx="2689200" cy="1774800"/>
          </a:xfrm>
          <a:prstGeom prst="rect">
            <a:avLst/>
          </a:prstGeom>
          <a:ln>
            <a:noFill/>
          </a:ln>
        </p:spPr>
      </p:pic>
      <p:pic>
        <p:nvPicPr>
          <p:cNvPr id="66" name="Picture 65"/>
          <p:cNvPicPr/>
          <p:nvPr/>
        </p:nvPicPr>
        <p:blipFill>
          <a:blip r:embed="rId8"/>
          <a:stretch/>
        </p:blipFill>
        <p:spPr>
          <a:xfrm>
            <a:off x="4643280" y="3068640"/>
            <a:ext cx="2835360" cy="1954080"/>
          </a:xfrm>
          <a:prstGeom prst="rect">
            <a:avLst/>
          </a:prstGeom>
          <a:ln>
            <a:noFill/>
          </a:ln>
        </p:spPr>
      </p:pic>
      <p:pic>
        <p:nvPicPr>
          <p:cNvPr id="67" name="Picture 66"/>
          <p:cNvPicPr/>
          <p:nvPr/>
        </p:nvPicPr>
        <p:blipFill>
          <a:blip r:embed="rId9">
            <a:lum contrast="-6000"/>
          </a:blip>
          <a:stretch/>
        </p:blipFill>
        <p:spPr>
          <a:xfrm>
            <a:off x="2700360" y="3860640"/>
            <a:ext cx="2903400" cy="1770120"/>
          </a:xfrm>
          <a:prstGeom prst="rect">
            <a:avLst/>
          </a:prstGeom>
          <a:ln>
            <a:noFill/>
          </a:ln>
        </p:spPr>
      </p:pic>
      <p:sp>
        <p:nvSpPr>
          <p:cNvPr id="68" name="CustomShape 1"/>
          <p:cNvSpPr/>
          <p:nvPr/>
        </p:nvSpPr>
        <p:spPr>
          <a:xfrm>
            <a:off x="900000" y="2744280"/>
            <a:ext cx="7272360" cy="109188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2400">
                <a:solidFill>
                  <a:srgbClr val="FFFFFF"/>
                </a:solidFill>
                <a:latin typeface="Arial"/>
              </a:rPr>
              <a:t>it’s still difficult or illegal to </a:t>
            </a:r>
            <a:r>
              <a:rPr lang="en-GB" sz="2400" i="1">
                <a:solidFill>
                  <a:srgbClr val="FFFFFF"/>
                </a:solidFill>
                <a:latin typeface="Arial"/>
              </a:rPr>
              <a:t>use</a:t>
            </a:r>
            <a:r>
              <a:rPr lang="en-GB" sz="2400">
                <a:solidFill>
                  <a:srgbClr val="FFFFFF"/>
                </a:solidFill>
                <a:latin typeface="Arial"/>
              </a:rPr>
              <a:t> most of this material without going through cumbersome processes</a:t>
            </a:r>
            <a:endParaRPr/>
          </a:p>
        </p:txBody>
      </p:sp>
      <p:sp>
        <p:nvSpPr>
          <p:cNvPr id="69" name="CustomShape 2"/>
          <p:cNvSpPr/>
          <p:nvPr/>
        </p:nvSpPr>
        <p:spPr>
          <a:xfrm>
            <a:off x="1799640" y="1151640"/>
            <a:ext cx="5472360" cy="1091880"/>
          </a:xfrm>
          <a:prstGeom prst="rect">
            <a:avLst/>
          </a:prstGeom>
          <a:solidFill>
            <a:srgbClr val="7DA647"/>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2400">
                <a:solidFill>
                  <a:srgbClr val="FFFFFF"/>
                </a:solidFill>
                <a:latin typeface="Arial"/>
              </a:rPr>
              <a:t>Institutions are already sharing – we  know the benefits of being online</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7FBF7"/>
        </a:solidFill>
        <a:effectLst/>
      </p:bgPr>
    </p:bg>
    <p:spTree>
      <p:nvGrpSpPr>
        <p:cNvPr id="1" name=""/>
        <p:cNvGrpSpPr/>
        <p:nvPr/>
      </p:nvGrpSpPr>
      <p:grpSpPr>
        <a:xfrm>
          <a:off x="0" y="0"/>
          <a:ext cx="0" cy="0"/>
          <a:chOff x="0" y="0"/>
          <a:chExt cx="0" cy="0"/>
        </a:xfrm>
      </p:grpSpPr>
      <p:pic>
        <p:nvPicPr>
          <p:cNvPr id="181" name="Picture 180"/>
          <p:cNvPicPr/>
          <p:nvPr/>
        </p:nvPicPr>
        <p:blipFill>
          <a:blip r:embed="rId3"/>
          <a:stretch/>
        </p:blipFill>
        <p:spPr>
          <a:xfrm>
            <a:off x="0" y="0"/>
            <a:ext cx="9144000" cy="6958080"/>
          </a:xfrm>
          <a:prstGeom prst="rect">
            <a:avLst/>
          </a:prstGeom>
          <a:ln>
            <a:noFill/>
          </a:ln>
        </p:spPr>
      </p:pic>
      <p:sp>
        <p:nvSpPr>
          <p:cNvPr id="182" name="TextShape 1"/>
          <p:cNvSpPr txBox="1"/>
          <p:nvPr/>
        </p:nvSpPr>
        <p:spPr>
          <a:xfrm>
            <a:off x="252360" y="189000"/>
            <a:ext cx="5724720" cy="2735640"/>
          </a:xfrm>
          <a:prstGeom prst="rect">
            <a:avLst/>
          </a:prstGeom>
          <a:solidFill>
            <a:srgbClr val="000000">
              <a:alpha val="33000"/>
            </a:srgbClr>
          </a:solidFill>
          <a:ln>
            <a:noFill/>
          </a:ln>
        </p:spPr>
        <p:txBody>
          <a:bodyPr lIns="90000" tIns="46800" rIns="90000" bIns="46800"/>
          <a:lstStyle/>
          <a:p>
            <a:pPr>
              <a:lnSpc>
                <a:spcPct val="100000"/>
              </a:lnSpc>
            </a:pPr>
            <a:r>
              <a:rPr lang="en-GB" sz="3200">
                <a:solidFill>
                  <a:srgbClr val="FFFFFF"/>
                </a:solidFill>
                <a:latin typeface="Verdana"/>
              </a:rPr>
              <a:t>More than </a:t>
            </a:r>
            <a:r>
              <a:rPr lang="en-GB" sz="3200">
                <a:solidFill>
                  <a:srgbClr val="DC2300"/>
                </a:solidFill>
                <a:latin typeface="Verdana"/>
              </a:rPr>
              <a:t>500 million</a:t>
            </a:r>
            <a:r>
              <a:rPr lang="en-GB" sz="3200">
                <a:solidFill>
                  <a:srgbClr val="FFFFFF"/>
                </a:solidFill>
                <a:latin typeface="Verdana"/>
              </a:rPr>
              <a:t> CC objects on the internet</a:t>
            </a:r>
            <a:endParaRPr/>
          </a:p>
          <a:p>
            <a:pPr>
              <a:lnSpc>
                <a:spcPct val="100000"/>
              </a:lnSpc>
            </a:pPr>
            <a:r>
              <a:rPr lang="en-GB" sz="3200">
                <a:solidFill>
                  <a:srgbClr val="FFFFFF"/>
                </a:solidFill>
                <a:latin typeface="Verdana"/>
              </a:rPr>
              <a:t>Almost </a:t>
            </a:r>
            <a:r>
              <a:rPr lang="en-GB" sz="3200">
                <a:solidFill>
                  <a:srgbClr val="DC2300"/>
                </a:solidFill>
                <a:latin typeface="Verdana"/>
              </a:rPr>
              <a:t>300 million</a:t>
            </a:r>
            <a:r>
              <a:rPr lang="en-GB" sz="3200">
                <a:solidFill>
                  <a:srgbClr val="FFFFFF"/>
                </a:solidFill>
                <a:latin typeface="Verdana"/>
              </a:rPr>
              <a:t> photos on Flickr alone</a:t>
            </a:r>
            <a:endParaRPr/>
          </a:p>
        </p:txBody>
      </p:sp>
      <p:sp>
        <p:nvSpPr>
          <p:cNvPr id="183" name="CustomShape 2"/>
          <p:cNvSpPr/>
          <p:nvPr/>
        </p:nvSpPr>
        <p:spPr>
          <a:xfrm>
            <a:off x="-109080" y="6702480"/>
            <a:ext cx="9444960" cy="398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a:solidFill>
                  <a:srgbClr val="FFFFFF"/>
                </a:solidFill>
                <a:latin typeface="Arial"/>
              </a:rPr>
              <a:t>Thank you for sharing by </a:t>
            </a:r>
            <a:r>
              <a:rPr lang="en-GB" sz="1000">
                <a:solidFill>
                  <a:srgbClr val="CCCCFF"/>
                </a:solidFill>
                <a:latin typeface="Arial"/>
              </a:rPr>
              <a:t>Clearly Ambiguous</a:t>
            </a:r>
            <a:r>
              <a:rPr lang="en-GB" sz="1000">
                <a:solidFill>
                  <a:srgbClr val="FFFFFF"/>
                </a:solidFill>
                <a:latin typeface="Arial"/>
              </a:rPr>
              <a:t> available at </a:t>
            </a:r>
            <a:r>
              <a:rPr lang="en-GB" sz="1000">
                <a:solidFill>
                  <a:srgbClr val="CCCCFF"/>
                </a:solidFill>
                <a:latin typeface="Arial"/>
              </a:rPr>
              <a:t>http://www.flickr.com/photos/clearlyambiguous/39896923/</a:t>
            </a:r>
            <a:r>
              <a:rPr lang="en-GB" sz="1000">
                <a:solidFill>
                  <a:srgbClr val="FFFFFF"/>
                </a:solidFill>
                <a:latin typeface="Arial"/>
              </a:rPr>
              <a:t> under a Creative Commons Attribution 2.0 licence</a:t>
            </a:r>
            <a:endParaRPr/>
          </a:p>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 name="Picture 183"/>
          <p:cNvPicPr/>
          <p:nvPr/>
        </p:nvPicPr>
        <p:blipFill>
          <a:blip r:embed="rId3"/>
          <a:stretch/>
        </p:blipFill>
        <p:spPr>
          <a:xfrm>
            <a:off x="2950560" y="2376000"/>
            <a:ext cx="1441440" cy="801720"/>
          </a:xfrm>
          <a:prstGeom prst="rect">
            <a:avLst/>
          </a:prstGeom>
          <a:ln>
            <a:noFill/>
          </a:ln>
        </p:spPr>
      </p:pic>
      <p:pic>
        <p:nvPicPr>
          <p:cNvPr id="185" name="Picture 184"/>
          <p:cNvPicPr/>
          <p:nvPr/>
        </p:nvPicPr>
        <p:blipFill>
          <a:blip r:embed="rId4"/>
          <a:stretch/>
        </p:blipFill>
        <p:spPr>
          <a:xfrm>
            <a:off x="2520000" y="1800000"/>
            <a:ext cx="3182400" cy="720000"/>
          </a:xfrm>
          <a:prstGeom prst="rect">
            <a:avLst/>
          </a:prstGeom>
          <a:ln>
            <a:noFill/>
          </a:ln>
        </p:spPr>
      </p:pic>
      <p:pic>
        <p:nvPicPr>
          <p:cNvPr id="186" name="Picture 185"/>
          <p:cNvPicPr/>
          <p:nvPr/>
        </p:nvPicPr>
        <p:blipFill>
          <a:blip r:embed="rId5"/>
          <a:stretch/>
        </p:blipFill>
        <p:spPr>
          <a:xfrm>
            <a:off x="2440080" y="4104000"/>
            <a:ext cx="1231920" cy="1027440"/>
          </a:xfrm>
          <a:prstGeom prst="rect">
            <a:avLst/>
          </a:prstGeom>
          <a:ln>
            <a:noFill/>
          </a:ln>
        </p:spPr>
      </p:pic>
      <p:pic>
        <p:nvPicPr>
          <p:cNvPr id="187" name="Picture 186"/>
          <p:cNvPicPr/>
          <p:nvPr/>
        </p:nvPicPr>
        <p:blipFill>
          <a:blip r:embed="rId6"/>
          <a:stretch/>
        </p:blipFill>
        <p:spPr>
          <a:xfrm>
            <a:off x="7091280" y="2159280"/>
            <a:ext cx="1656720" cy="552600"/>
          </a:xfrm>
          <a:prstGeom prst="rect">
            <a:avLst/>
          </a:prstGeom>
          <a:ln>
            <a:noFill/>
          </a:ln>
        </p:spPr>
      </p:pic>
      <p:pic>
        <p:nvPicPr>
          <p:cNvPr id="188" name="Picture 187"/>
          <p:cNvPicPr/>
          <p:nvPr/>
        </p:nvPicPr>
        <p:blipFill>
          <a:blip r:embed="rId7"/>
          <a:stretch/>
        </p:blipFill>
        <p:spPr>
          <a:xfrm>
            <a:off x="1299960" y="1152000"/>
            <a:ext cx="1508040" cy="385560"/>
          </a:xfrm>
          <a:prstGeom prst="rect">
            <a:avLst/>
          </a:prstGeom>
          <a:ln>
            <a:noFill/>
          </a:ln>
        </p:spPr>
      </p:pic>
      <p:pic>
        <p:nvPicPr>
          <p:cNvPr id="189" name="Picture 188"/>
          <p:cNvPicPr/>
          <p:nvPr/>
        </p:nvPicPr>
        <p:blipFill>
          <a:blip r:embed="rId8"/>
          <a:stretch/>
        </p:blipFill>
        <p:spPr>
          <a:xfrm>
            <a:off x="517320" y="1656000"/>
            <a:ext cx="1714680" cy="1009800"/>
          </a:xfrm>
          <a:prstGeom prst="rect">
            <a:avLst/>
          </a:prstGeom>
          <a:ln>
            <a:noFill/>
          </a:ln>
        </p:spPr>
      </p:pic>
      <p:pic>
        <p:nvPicPr>
          <p:cNvPr id="190" name="Picture 189"/>
          <p:cNvPicPr/>
          <p:nvPr/>
        </p:nvPicPr>
        <p:blipFill>
          <a:blip r:embed="rId9"/>
          <a:stretch/>
        </p:blipFill>
        <p:spPr>
          <a:xfrm>
            <a:off x="3708720" y="5184000"/>
            <a:ext cx="1979280" cy="1079280"/>
          </a:xfrm>
          <a:prstGeom prst="rect">
            <a:avLst/>
          </a:prstGeom>
          <a:ln>
            <a:noFill/>
          </a:ln>
        </p:spPr>
      </p:pic>
      <p:pic>
        <p:nvPicPr>
          <p:cNvPr id="191" name="Picture 190"/>
          <p:cNvPicPr/>
          <p:nvPr/>
        </p:nvPicPr>
        <p:blipFill>
          <a:blip r:embed="rId10"/>
          <a:stretch/>
        </p:blipFill>
        <p:spPr>
          <a:xfrm>
            <a:off x="936000" y="4608000"/>
            <a:ext cx="880200" cy="1080000"/>
          </a:xfrm>
          <a:prstGeom prst="rect">
            <a:avLst/>
          </a:prstGeom>
          <a:ln>
            <a:noFill/>
          </a:ln>
        </p:spPr>
      </p:pic>
      <p:pic>
        <p:nvPicPr>
          <p:cNvPr id="192" name="Picture 191"/>
          <p:cNvPicPr/>
          <p:nvPr/>
        </p:nvPicPr>
        <p:blipFill>
          <a:blip r:embed="rId11"/>
          <a:stretch/>
        </p:blipFill>
        <p:spPr>
          <a:xfrm>
            <a:off x="6214680" y="3980520"/>
            <a:ext cx="2281320" cy="452520"/>
          </a:xfrm>
          <a:prstGeom prst="rect">
            <a:avLst/>
          </a:prstGeom>
          <a:ln>
            <a:noFill/>
          </a:ln>
        </p:spPr>
      </p:pic>
      <p:pic>
        <p:nvPicPr>
          <p:cNvPr id="193" name="Picture 192"/>
          <p:cNvPicPr/>
          <p:nvPr/>
        </p:nvPicPr>
        <p:blipFill>
          <a:blip r:embed="rId12"/>
          <a:stretch/>
        </p:blipFill>
        <p:spPr>
          <a:xfrm>
            <a:off x="5184000" y="4608000"/>
            <a:ext cx="2993040" cy="648000"/>
          </a:xfrm>
          <a:prstGeom prst="rect">
            <a:avLst/>
          </a:prstGeom>
          <a:ln>
            <a:noFill/>
          </a:ln>
        </p:spPr>
      </p:pic>
      <p:pic>
        <p:nvPicPr>
          <p:cNvPr id="194" name="Picture 193"/>
          <p:cNvPicPr/>
          <p:nvPr/>
        </p:nvPicPr>
        <p:blipFill>
          <a:blip r:embed="rId13"/>
          <a:stretch/>
        </p:blipFill>
        <p:spPr>
          <a:xfrm>
            <a:off x="5726160" y="1152000"/>
            <a:ext cx="1509840" cy="864000"/>
          </a:xfrm>
          <a:prstGeom prst="rect">
            <a:avLst/>
          </a:prstGeom>
          <a:ln>
            <a:noFill/>
          </a:ln>
        </p:spPr>
      </p:pic>
      <p:pic>
        <p:nvPicPr>
          <p:cNvPr id="195" name="Picture 194"/>
          <p:cNvPicPr/>
          <p:nvPr/>
        </p:nvPicPr>
        <p:blipFill>
          <a:blip r:embed="rId14"/>
          <a:stretch/>
        </p:blipFill>
        <p:spPr>
          <a:xfrm>
            <a:off x="3168000" y="504000"/>
            <a:ext cx="2371680" cy="561960"/>
          </a:xfrm>
          <a:prstGeom prst="rect">
            <a:avLst/>
          </a:prstGeom>
          <a:ln>
            <a:noFill/>
          </a:ln>
        </p:spPr>
      </p:pic>
      <p:pic>
        <p:nvPicPr>
          <p:cNvPr id="196" name="Picture 195"/>
          <p:cNvPicPr/>
          <p:nvPr/>
        </p:nvPicPr>
        <p:blipFill>
          <a:blip r:embed="rId15"/>
          <a:stretch/>
        </p:blipFill>
        <p:spPr>
          <a:xfrm>
            <a:off x="4823640" y="2736000"/>
            <a:ext cx="1800360" cy="731880"/>
          </a:xfrm>
          <a:prstGeom prst="rect">
            <a:avLst/>
          </a:prstGeom>
          <a:ln>
            <a:noFill/>
          </a:ln>
        </p:spPr>
      </p:pic>
      <p:pic>
        <p:nvPicPr>
          <p:cNvPr id="197" name="Picture 196"/>
          <p:cNvPicPr/>
          <p:nvPr/>
        </p:nvPicPr>
        <p:blipFill>
          <a:blip r:embed="rId16"/>
          <a:stretch/>
        </p:blipFill>
        <p:spPr>
          <a:xfrm>
            <a:off x="4320000" y="3744000"/>
            <a:ext cx="1278000" cy="650880"/>
          </a:xfrm>
          <a:prstGeom prst="rect">
            <a:avLst/>
          </a:prstGeom>
          <a:ln>
            <a:noFill/>
          </a:ln>
        </p:spPr>
      </p:pic>
      <p:pic>
        <p:nvPicPr>
          <p:cNvPr id="198" name="Picture 197"/>
          <p:cNvPicPr/>
          <p:nvPr/>
        </p:nvPicPr>
        <p:blipFill>
          <a:blip r:embed="rId17"/>
          <a:stretch/>
        </p:blipFill>
        <p:spPr>
          <a:xfrm>
            <a:off x="576000" y="3226320"/>
            <a:ext cx="1727280" cy="51768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9" name="Picture 198"/>
          <p:cNvPicPr/>
          <p:nvPr/>
        </p:nvPicPr>
        <p:blipFill>
          <a:blip r:embed="rId3"/>
          <a:stretch/>
        </p:blipFill>
        <p:spPr>
          <a:xfrm>
            <a:off x="539640" y="539640"/>
            <a:ext cx="2735280" cy="1822680"/>
          </a:xfrm>
          <a:prstGeom prst="rect">
            <a:avLst/>
          </a:prstGeom>
          <a:ln>
            <a:noFill/>
          </a:ln>
        </p:spPr>
      </p:pic>
      <p:pic>
        <p:nvPicPr>
          <p:cNvPr id="200" name="Picture 199"/>
          <p:cNvPicPr/>
          <p:nvPr/>
        </p:nvPicPr>
        <p:blipFill>
          <a:blip r:embed="rId4"/>
          <a:stretch/>
        </p:blipFill>
        <p:spPr>
          <a:xfrm>
            <a:off x="7848720" y="4216320"/>
            <a:ext cx="863280" cy="862920"/>
          </a:xfrm>
          <a:prstGeom prst="rect">
            <a:avLst/>
          </a:prstGeom>
          <a:ln>
            <a:noFill/>
          </a:ln>
        </p:spPr>
      </p:pic>
      <p:pic>
        <p:nvPicPr>
          <p:cNvPr id="201" name="Picture 200"/>
          <p:cNvPicPr/>
          <p:nvPr/>
        </p:nvPicPr>
        <p:blipFill>
          <a:blip r:embed="rId5"/>
          <a:stretch/>
        </p:blipFill>
        <p:spPr>
          <a:xfrm>
            <a:off x="6291360" y="3959280"/>
            <a:ext cx="1628640" cy="257040"/>
          </a:xfrm>
          <a:prstGeom prst="rect">
            <a:avLst/>
          </a:prstGeom>
          <a:ln>
            <a:noFill/>
          </a:ln>
        </p:spPr>
      </p:pic>
      <p:pic>
        <p:nvPicPr>
          <p:cNvPr id="202" name="Picture 201"/>
          <p:cNvPicPr/>
          <p:nvPr/>
        </p:nvPicPr>
        <p:blipFill>
          <a:blip r:embed="rId6"/>
          <a:stretch/>
        </p:blipFill>
        <p:spPr>
          <a:xfrm>
            <a:off x="4248000" y="4104000"/>
            <a:ext cx="1421280" cy="1421280"/>
          </a:xfrm>
          <a:prstGeom prst="rect">
            <a:avLst/>
          </a:prstGeom>
          <a:ln>
            <a:noFill/>
          </a:ln>
        </p:spPr>
      </p:pic>
      <p:pic>
        <p:nvPicPr>
          <p:cNvPr id="203" name="Picture 202"/>
          <p:cNvPicPr/>
          <p:nvPr/>
        </p:nvPicPr>
        <p:blipFill>
          <a:blip r:embed="rId7"/>
          <a:stretch/>
        </p:blipFill>
        <p:spPr>
          <a:xfrm>
            <a:off x="7344000" y="3087720"/>
            <a:ext cx="1439640" cy="584280"/>
          </a:xfrm>
          <a:prstGeom prst="rect">
            <a:avLst/>
          </a:prstGeom>
          <a:ln>
            <a:noFill/>
          </a:ln>
        </p:spPr>
      </p:pic>
      <p:pic>
        <p:nvPicPr>
          <p:cNvPr id="204" name="Picture 203"/>
          <p:cNvPicPr/>
          <p:nvPr/>
        </p:nvPicPr>
        <p:blipFill>
          <a:blip r:embed="rId8"/>
          <a:stretch/>
        </p:blipFill>
        <p:spPr>
          <a:xfrm>
            <a:off x="5112000" y="5796000"/>
            <a:ext cx="1008000" cy="888840"/>
          </a:xfrm>
          <a:prstGeom prst="rect">
            <a:avLst/>
          </a:prstGeom>
          <a:ln>
            <a:noFill/>
          </a:ln>
        </p:spPr>
      </p:pic>
      <p:pic>
        <p:nvPicPr>
          <p:cNvPr id="205" name="Picture 204"/>
          <p:cNvPicPr/>
          <p:nvPr/>
        </p:nvPicPr>
        <p:blipFill>
          <a:blip r:embed="rId9"/>
          <a:stretch/>
        </p:blipFill>
        <p:spPr>
          <a:xfrm>
            <a:off x="7199280" y="1440000"/>
            <a:ext cx="1440000" cy="1260360"/>
          </a:xfrm>
          <a:prstGeom prst="rect">
            <a:avLst/>
          </a:prstGeom>
          <a:ln>
            <a:noFill/>
          </a:ln>
        </p:spPr>
      </p:pic>
      <p:pic>
        <p:nvPicPr>
          <p:cNvPr id="206" name="Picture 205"/>
          <p:cNvPicPr/>
          <p:nvPr/>
        </p:nvPicPr>
        <p:blipFill>
          <a:blip r:embed="rId10"/>
          <a:stretch/>
        </p:blipFill>
        <p:spPr>
          <a:xfrm>
            <a:off x="2232000" y="4320000"/>
            <a:ext cx="1440000" cy="871560"/>
          </a:xfrm>
          <a:prstGeom prst="rect">
            <a:avLst/>
          </a:prstGeom>
          <a:ln>
            <a:noFill/>
          </a:ln>
        </p:spPr>
      </p:pic>
      <p:pic>
        <p:nvPicPr>
          <p:cNvPr id="207" name="Picture 206"/>
          <p:cNvPicPr/>
          <p:nvPr/>
        </p:nvPicPr>
        <p:blipFill>
          <a:blip r:embed="rId11"/>
          <a:stretch/>
        </p:blipFill>
        <p:spPr>
          <a:xfrm>
            <a:off x="420120" y="4176000"/>
            <a:ext cx="1091880" cy="1091880"/>
          </a:xfrm>
          <a:prstGeom prst="rect">
            <a:avLst/>
          </a:prstGeom>
          <a:ln>
            <a:noFill/>
          </a:ln>
        </p:spPr>
      </p:pic>
      <p:pic>
        <p:nvPicPr>
          <p:cNvPr id="208" name="Picture 207"/>
          <p:cNvPicPr/>
          <p:nvPr/>
        </p:nvPicPr>
        <p:blipFill>
          <a:blip r:embed="rId12"/>
          <a:stretch/>
        </p:blipFill>
        <p:spPr>
          <a:xfrm>
            <a:off x="3959640" y="648000"/>
            <a:ext cx="1800360" cy="1260360"/>
          </a:xfrm>
          <a:prstGeom prst="rect">
            <a:avLst/>
          </a:prstGeom>
          <a:ln>
            <a:noFill/>
          </a:ln>
        </p:spPr>
      </p:pic>
      <p:pic>
        <p:nvPicPr>
          <p:cNvPr id="209" name="Picture 208"/>
          <p:cNvPicPr/>
          <p:nvPr/>
        </p:nvPicPr>
        <p:blipFill>
          <a:blip r:embed="rId13"/>
          <a:stretch/>
        </p:blipFill>
        <p:spPr>
          <a:xfrm>
            <a:off x="3384000" y="2088000"/>
            <a:ext cx="1863720" cy="925200"/>
          </a:xfrm>
          <a:prstGeom prst="rect">
            <a:avLst/>
          </a:prstGeom>
          <a:ln>
            <a:noFill/>
          </a:ln>
        </p:spPr>
      </p:pic>
      <p:pic>
        <p:nvPicPr>
          <p:cNvPr id="210" name="Picture 209"/>
          <p:cNvPicPr/>
          <p:nvPr/>
        </p:nvPicPr>
        <p:blipFill>
          <a:blip r:embed="rId14"/>
          <a:stretch/>
        </p:blipFill>
        <p:spPr>
          <a:xfrm>
            <a:off x="342000" y="2782800"/>
            <a:ext cx="1333440" cy="1333440"/>
          </a:xfrm>
          <a:prstGeom prst="rect">
            <a:avLst/>
          </a:prstGeom>
          <a:ln>
            <a:noFill/>
          </a:ln>
        </p:spPr>
      </p:pic>
      <p:pic>
        <p:nvPicPr>
          <p:cNvPr id="211" name="Picture 210"/>
          <p:cNvPicPr/>
          <p:nvPr/>
        </p:nvPicPr>
        <p:blipFill>
          <a:blip r:embed="rId15"/>
          <a:stretch/>
        </p:blipFill>
        <p:spPr>
          <a:xfrm>
            <a:off x="5923800" y="1944000"/>
            <a:ext cx="1132200" cy="1553400"/>
          </a:xfrm>
          <a:prstGeom prst="rect">
            <a:avLst/>
          </a:prstGeom>
          <a:ln>
            <a:noFill/>
          </a:ln>
        </p:spPr>
      </p:pic>
      <p:pic>
        <p:nvPicPr>
          <p:cNvPr id="212" name="Picture 211"/>
          <p:cNvPicPr/>
          <p:nvPr/>
        </p:nvPicPr>
        <p:blipFill>
          <a:blip r:embed="rId16"/>
          <a:stretch/>
        </p:blipFill>
        <p:spPr>
          <a:xfrm>
            <a:off x="2808000" y="3198240"/>
            <a:ext cx="1533240" cy="761760"/>
          </a:xfrm>
          <a:prstGeom prst="rect">
            <a:avLst/>
          </a:prstGeom>
          <a:ln>
            <a:noFill/>
          </a:ln>
        </p:spPr>
      </p:pic>
      <p:pic>
        <p:nvPicPr>
          <p:cNvPr id="213" name="Picture 212"/>
          <p:cNvPicPr/>
          <p:nvPr/>
        </p:nvPicPr>
        <p:blipFill>
          <a:blip r:embed="rId17"/>
          <a:stretch/>
        </p:blipFill>
        <p:spPr>
          <a:xfrm>
            <a:off x="6253920" y="216000"/>
            <a:ext cx="1306080" cy="1098360"/>
          </a:xfrm>
          <a:prstGeom prst="rect">
            <a:avLst/>
          </a:prstGeom>
          <a:ln>
            <a:noFill/>
          </a:ln>
        </p:spPr>
      </p:pic>
      <p:pic>
        <p:nvPicPr>
          <p:cNvPr id="214" name="Picture 213"/>
          <p:cNvPicPr/>
          <p:nvPr/>
        </p:nvPicPr>
        <p:blipFill>
          <a:blip r:embed="rId18"/>
          <a:stretch/>
        </p:blipFill>
        <p:spPr>
          <a:xfrm>
            <a:off x="1368000" y="5561640"/>
            <a:ext cx="1512000" cy="846360"/>
          </a:xfrm>
          <a:prstGeom prst="rect">
            <a:avLst/>
          </a:prstGeom>
          <a:ln>
            <a:noFill/>
          </a:ln>
        </p:spPr>
      </p:pic>
      <p:pic>
        <p:nvPicPr>
          <p:cNvPr id="215" name="Picture 214"/>
          <p:cNvPicPr/>
          <p:nvPr/>
        </p:nvPicPr>
        <p:blipFill>
          <a:blip r:embed="rId19"/>
          <a:srcRect b="3064"/>
          <a:stretch/>
        </p:blipFill>
        <p:spPr>
          <a:xfrm>
            <a:off x="6696000" y="5184000"/>
            <a:ext cx="2016000" cy="1513440"/>
          </a:xfrm>
          <a:prstGeom prst="rect">
            <a:avLst/>
          </a:prstGeom>
          <a:ln>
            <a:noFill/>
          </a:ln>
        </p:spPr>
      </p:pic>
      <p:pic>
        <p:nvPicPr>
          <p:cNvPr id="216" name="Picture 215"/>
          <p:cNvPicPr/>
          <p:nvPr/>
        </p:nvPicPr>
        <p:blipFill>
          <a:blip r:embed="rId20"/>
          <a:stretch/>
        </p:blipFill>
        <p:spPr>
          <a:xfrm>
            <a:off x="5760000" y="4310280"/>
            <a:ext cx="1441440" cy="80172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7" name="Picture 216"/>
          <p:cNvPicPr/>
          <p:nvPr/>
        </p:nvPicPr>
        <p:blipFill>
          <a:blip r:embed="rId2"/>
          <a:stretch/>
        </p:blipFill>
        <p:spPr>
          <a:xfrm>
            <a:off x="-36360" y="-27000"/>
            <a:ext cx="5197320" cy="6885000"/>
          </a:xfrm>
          <a:prstGeom prst="rect">
            <a:avLst/>
          </a:prstGeom>
          <a:ln>
            <a:noFill/>
          </a:ln>
        </p:spPr>
      </p:pic>
      <p:sp>
        <p:nvSpPr>
          <p:cNvPr id="218" name="CustomShape 1"/>
          <p:cNvSpPr/>
          <p:nvPr/>
        </p:nvSpPr>
        <p:spPr>
          <a:xfrm>
            <a:off x="5257800" y="442800"/>
            <a:ext cx="3851280" cy="5579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AU" sz="4000">
                <a:solidFill>
                  <a:srgbClr val="FF0000"/>
                </a:solidFill>
                <a:latin typeface="Verdana"/>
              </a:rPr>
              <a:t>Creative Commons</a:t>
            </a:r>
            <a:r>
              <a:rPr lang="en-AU" sz="4000">
                <a:solidFill>
                  <a:srgbClr val="000000"/>
                </a:solidFill>
                <a:latin typeface="Verdana"/>
              </a:rPr>
              <a:t> provides </a:t>
            </a:r>
            <a:r>
              <a:rPr lang="en-AU" sz="4000">
                <a:latin typeface="Verdana"/>
              </a:rPr>
              <a:t>resources that you and your users can </a:t>
            </a:r>
            <a:r>
              <a:rPr lang="en-AU" sz="4000">
                <a:solidFill>
                  <a:srgbClr val="FF0000"/>
                </a:solidFill>
                <a:latin typeface="Verdana"/>
              </a:rPr>
              <a:t>legally</a:t>
            </a:r>
            <a:r>
              <a:rPr lang="en-AU" sz="4000">
                <a:latin typeface="Verdana"/>
              </a:rPr>
              <a:t> copy, modify and reuse</a:t>
            </a:r>
            <a:endParaRPr/>
          </a:p>
        </p:txBody>
      </p:sp>
      <p:sp>
        <p:nvSpPr>
          <p:cNvPr id="219" name="CustomShape 2"/>
          <p:cNvSpPr/>
          <p:nvPr/>
        </p:nvSpPr>
        <p:spPr>
          <a:xfrm>
            <a:off x="-42840" y="2275560"/>
            <a:ext cx="789480" cy="4582440"/>
          </a:xfrm>
          <a:prstGeom prst="rect">
            <a:avLst/>
          </a:prstGeom>
          <a:noFill/>
          <a:ln>
            <a:noFill/>
          </a:ln>
        </p:spPr>
        <p:style>
          <a:lnRef idx="0">
            <a:scrgbClr r="0" g="0" b="0"/>
          </a:lnRef>
          <a:fillRef idx="0">
            <a:scrgbClr r="0" g="0" b="0"/>
          </a:fillRef>
          <a:effectRef idx="0">
            <a:scrgbClr r="0" g="0" b="0"/>
          </a:effectRef>
          <a:fontRef idx="minor"/>
        </p:style>
        <p:txBody>
          <a:bodyPr vert="vert" wrap="none" lIns="90000" tIns="46800" rIns="90000" bIns="46800" anchor="b" anchorCtr="1"/>
          <a:lstStyle/>
          <a:p>
            <a:pPr algn="r"/>
            <a:r>
              <a:rPr lang="en-GB" sz="1000">
                <a:solidFill>
                  <a:srgbClr val="000000"/>
                </a:solidFill>
                <a:latin typeface="Arial"/>
              </a:rPr>
              <a:t>my CC stickers have arrived!!! by </a:t>
            </a:r>
            <a:r>
              <a:rPr lang="en-GB" sz="1000">
                <a:solidFill>
                  <a:srgbClr val="CCCCFF"/>
                </a:solidFill>
                <a:latin typeface="Arial"/>
              </a:rPr>
              <a:t>laihiu</a:t>
            </a:r>
            <a:r>
              <a:rPr lang="en-GB" sz="1000">
                <a:solidFill>
                  <a:srgbClr val="000000"/>
                </a:solidFill>
                <a:latin typeface="Arial"/>
              </a:rPr>
              <a:t> available at </a:t>
            </a:r>
            <a:endParaRPr/>
          </a:p>
          <a:p>
            <a:pPr algn="r"/>
            <a:r>
              <a:rPr lang="en-GB" sz="1000">
                <a:solidFill>
                  <a:srgbClr val="CCCCFF"/>
                </a:solidFill>
                <a:latin typeface="Arial"/>
              </a:rPr>
              <a:t>http://www.flickr.com/photos/laihiu/290630500/</a:t>
            </a:r>
            <a:r>
              <a:rPr lang="en-GB" sz="1000">
                <a:solidFill>
                  <a:srgbClr val="000000"/>
                </a:solidFill>
                <a:latin typeface="Arial"/>
              </a:rPr>
              <a:t> </a:t>
            </a:r>
            <a:endParaRPr/>
          </a:p>
          <a:p>
            <a:pPr algn="r"/>
            <a:r>
              <a:rPr lang="en-GB" sz="1000">
                <a:solidFill>
                  <a:srgbClr val="000000"/>
                </a:solidFill>
                <a:latin typeface="Arial"/>
              </a:rPr>
              <a:t>under a Creative Commons Attribution 2.0 licence</a:t>
            </a:r>
            <a:endParaRPr/>
          </a:p>
          <a:p>
            <a:pPr algn="r"/>
            <a:endParaRPr/>
          </a:p>
        </p:txBody>
      </p:sp>
      <p:pic>
        <p:nvPicPr>
          <p:cNvPr id="220" name="Picture 219"/>
          <p:cNvPicPr/>
          <p:nvPr/>
        </p:nvPicPr>
        <p:blipFill>
          <a:blip r:embed="rId3"/>
          <a:stretch/>
        </p:blipFill>
        <p:spPr>
          <a:xfrm>
            <a:off x="8271000" y="6381720"/>
            <a:ext cx="622080" cy="2192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 name="CustomShape 1"/>
          <p:cNvSpPr/>
          <p:nvPr/>
        </p:nvSpPr>
        <p:spPr>
          <a:xfrm>
            <a:off x="1333440" y="4984920"/>
            <a:ext cx="3095640" cy="4593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gn="ctr"/>
            <a:r>
              <a:rPr lang="en-AU" sz="1400">
                <a:solidFill>
                  <a:srgbClr val="000000"/>
                </a:solidFill>
                <a:latin typeface="Arial"/>
              </a:rPr>
              <a:t>©</a:t>
            </a:r>
            <a:r>
              <a:rPr lang="en-AU" sz="1000">
                <a:solidFill>
                  <a:srgbClr val="000000"/>
                </a:solidFill>
                <a:latin typeface="Arial"/>
              </a:rPr>
              <a:t> Sydney Morning Herald</a:t>
            </a:r>
            <a:endParaRPr/>
          </a:p>
          <a:p>
            <a:pPr algn="ctr"/>
            <a:r>
              <a:rPr lang="en-AU" sz="1000" b="1">
                <a:solidFill>
                  <a:srgbClr val="CCCCFF"/>
                </a:solidFill>
                <a:latin typeface="Arial"/>
              </a:rPr>
              <a:t>www.smh.com.au</a:t>
            </a:r>
            <a:endParaRPr/>
          </a:p>
        </p:txBody>
      </p:sp>
      <p:pic>
        <p:nvPicPr>
          <p:cNvPr id="222" name="Picture 221"/>
          <p:cNvPicPr/>
          <p:nvPr/>
        </p:nvPicPr>
        <p:blipFill>
          <a:blip r:embed="rId2"/>
          <a:stretch/>
        </p:blipFill>
        <p:spPr>
          <a:xfrm>
            <a:off x="1189080" y="2247840"/>
            <a:ext cx="3529080" cy="2638440"/>
          </a:xfrm>
          <a:prstGeom prst="rect">
            <a:avLst/>
          </a:prstGeom>
          <a:ln>
            <a:noFill/>
          </a:ln>
        </p:spPr>
      </p:pic>
      <p:pic>
        <p:nvPicPr>
          <p:cNvPr id="223" name="Picture 222"/>
          <p:cNvPicPr/>
          <p:nvPr/>
        </p:nvPicPr>
        <p:blipFill>
          <a:blip r:embed="rId3"/>
          <a:stretch/>
        </p:blipFill>
        <p:spPr>
          <a:xfrm>
            <a:off x="5292720" y="1557360"/>
            <a:ext cx="2700360" cy="3600360"/>
          </a:xfrm>
          <a:prstGeom prst="rect">
            <a:avLst/>
          </a:prstGeom>
          <a:ln>
            <a:noFill/>
          </a:ln>
        </p:spPr>
      </p:pic>
      <p:sp>
        <p:nvSpPr>
          <p:cNvPr id="224" name="CustomShape 2"/>
          <p:cNvSpPr/>
          <p:nvPr/>
        </p:nvSpPr>
        <p:spPr>
          <a:xfrm>
            <a:off x="457200" y="270000"/>
            <a:ext cx="8229600" cy="1143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n-AU" sz="4400">
                <a:solidFill>
                  <a:srgbClr val="000000"/>
                </a:solidFill>
                <a:latin typeface="Verdana"/>
              </a:rPr>
              <a:t>How does it </a:t>
            </a:r>
            <a:r>
              <a:rPr lang="en-AU" sz="4400">
                <a:solidFill>
                  <a:srgbClr val="FF0000"/>
                </a:solidFill>
                <a:latin typeface="Verdana"/>
              </a:rPr>
              <a:t>work?</a:t>
            </a:r>
            <a:endParaRPr/>
          </a:p>
        </p:txBody>
      </p:sp>
      <p:sp>
        <p:nvSpPr>
          <p:cNvPr id="225" name="CustomShape 3"/>
          <p:cNvSpPr/>
          <p:nvPr/>
        </p:nvSpPr>
        <p:spPr>
          <a:xfrm>
            <a:off x="5148360" y="5157720"/>
            <a:ext cx="2952720" cy="5508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pPr algn="ctr"/>
            <a:r>
              <a:rPr lang="en-AU" sz="1000" b="1">
                <a:solidFill>
                  <a:srgbClr val="000000"/>
                </a:solidFill>
                <a:latin typeface="Arial"/>
              </a:rPr>
              <a:t>Eiffel Tower at night by </a:t>
            </a:r>
            <a:r>
              <a:rPr lang="en-AU" sz="1000" b="1">
                <a:solidFill>
                  <a:srgbClr val="CCCCFF"/>
                </a:solidFill>
                <a:latin typeface="Arial"/>
              </a:rPr>
              <a:t>rednuht</a:t>
            </a:r>
            <a:r>
              <a:rPr lang="en-AU" sz="1000" b="1">
                <a:solidFill>
                  <a:srgbClr val="000000"/>
                </a:solidFill>
                <a:latin typeface="Arial"/>
              </a:rPr>
              <a:t>, </a:t>
            </a:r>
            <a:endParaRPr/>
          </a:p>
          <a:p>
            <a:pPr algn="ctr"/>
            <a:r>
              <a:rPr lang="en-AU" sz="1000" b="1">
                <a:solidFill>
                  <a:srgbClr val="CCCCFF"/>
                </a:solidFill>
                <a:latin typeface="Arial"/>
              </a:rPr>
              <a:t>http://www.flickr.com/photos/rednuht/275062341/</a:t>
            </a:r>
            <a:r>
              <a:rPr lang="en-AU" sz="1000" b="1">
                <a:solidFill>
                  <a:srgbClr val="000000"/>
                </a:solidFill>
                <a:latin typeface="Arial"/>
              </a:rPr>
              <a:t>,</a:t>
            </a:r>
            <a:endParaRPr/>
          </a:p>
        </p:txBody>
      </p:sp>
      <p:pic>
        <p:nvPicPr>
          <p:cNvPr id="226" name="Picture 225"/>
          <p:cNvPicPr/>
          <p:nvPr/>
        </p:nvPicPr>
        <p:blipFill>
          <a:blip r:embed="rId4"/>
          <a:stretch/>
        </p:blipFill>
        <p:spPr>
          <a:xfrm>
            <a:off x="6372000" y="5726160"/>
            <a:ext cx="504000" cy="17784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BF7"/>
        </a:solidFill>
        <a:effectLst/>
      </p:bgPr>
    </p:bg>
    <p:spTree>
      <p:nvGrpSpPr>
        <p:cNvPr id="1" name=""/>
        <p:cNvGrpSpPr/>
        <p:nvPr/>
      </p:nvGrpSpPr>
      <p:grpSpPr>
        <a:xfrm>
          <a:off x="0" y="0"/>
          <a:ext cx="0" cy="0"/>
          <a:chOff x="0" y="0"/>
          <a:chExt cx="0" cy="0"/>
        </a:xfrm>
      </p:grpSpPr>
      <p:pic>
        <p:nvPicPr>
          <p:cNvPr id="227" name="Picture 226"/>
          <p:cNvPicPr/>
          <p:nvPr/>
        </p:nvPicPr>
        <p:blipFill>
          <a:blip r:embed="rId2"/>
          <a:stretch/>
        </p:blipFill>
        <p:spPr>
          <a:xfrm>
            <a:off x="0" y="0"/>
            <a:ext cx="9144000" cy="6858000"/>
          </a:xfrm>
          <a:prstGeom prst="rect">
            <a:avLst/>
          </a:prstGeom>
          <a:ln>
            <a:noFill/>
          </a:ln>
        </p:spPr>
      </p:pic>
      <p:sp>
        <p:nvSpPr>
          <p:cNvPr id="228" name="TextShape 1"/>
          <p:cNvSpPr txBox="1"/>
          <p:nvPr/>
        </p:nvSpPr>
        <p:spPr>
          <a:xfrm>
            <a:off x="4498560" y="3573360"/>
            <a:ext cx="4465800" cy="2664360"/>
          </a:xfrm>
          <a:prstGeom prst="rect">
            <a:avLst/>
          </a:prstGeom>
          <a:solidFill>
            <a:srgbClr val="000000"/>
          </a:solidFill>
          <a:ln>
            <a:noFill/>
          </a:ln>
        </p:spPr>
        <p:txBody>
          <a:bodyPr lIns="90000" tIns="46800" rIns="90000" bIns="46800"/>
          <a:lstStyle/>
          <a:p>
            <a:pPr>
              <a:lnSpc>
                <a:spcPct val="100000"/>
              </a:lnSpc>
            </a:pPr>
            <a:r>
              <a:rPr lang="en-AU" sz="4000">
                <a:solidFill>
                  <a:srgbClr val="FFFFFF"/>
                </a:solidFill>
                <a:latin typeface="Verdana"/>
              </a:rPr>
              <a:t>It also provides a </a:t>
            </a:r>
            <a:r>
              <a:rPr lang="en-AU" sz="4000">
                <a:solidFill>
                  <a:srgbClr val="FF0000"/>
                </a:solidFill>
                <a:latin typeface="Verdana"/>
              </a:rPr>
              <a:t>tool</a:t>
            </a:r>
            <a:r>
              <a:rPr lang="en-AU" sz="4000">
                <a:solidFill>
                  <a:srgbClr val="FFFFFF"/>
                </a:solidFill>
                <a:latin typeface="Verdana"/>
              </a:rPr>
              <a:t> for managing your own copyright</a:t>
            </a:r>
            <a:endParaRPr/>
          </a:p>
        </p:txBody>
      </p:sp>
      <p:sp>
        <p:nvSpPr>
          <p:cNvPr id="229" name="CustomShape 2"/>
          <p:cNvSpPr/>
          <p:nvPr/>
        </p:nvSpPr>
        <p:spPr>
          <a:xfrm>
            <a:off x="-27360" y="6453360"/>
            <a:ext cx="5677920" cy="3985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b="1">
                <a:solidFill>
                  <a:srgbClr val="FFFFFF"/>
                </a:solidFill>
                <a:latin typeface="Arial"/>
              </a:rPr>
              <a:t>Tooled Flatty by </a:t>
            </a:r>
            <a:r>
              <a:rPr lang="en-GB" sz="1000" b="1">
                <a:solidFill>
                  <a:srgbClr val="CCCCFF"/>
                </a:solidFill>
                <a:latin typeface="Arial"/>
              </a:rPr>
              <a:t>flattop341</a:t>
            </a:r>
            <a:r>
              <a:rPr lang="en-GB" sz="1000" b="1">
                <a:solidFill>
                  <a:srgbClr val="FFFFFF"/>
                </a:solidFill>
                <a:latin typeface="Arial"/>
              </a:rPr>
              <a:t> available at </a:t>
            </a:r>
            <a:r>
              <a:rPr lang="en-GB" sz="1000" b="1">
                <a:solidFill>
                  <a:srgbClr val="CCCCFF"/>
                </a:solidFill>
                <a:latin typeface="Arial"/>
              </a:rPr>
              <a:t>http://www.flickr.com/photos/flattop341/1085739925/</a:t>
            </a:r>
            <a:endParaRPr/>
          </a:p>
          <a:p>
            <a:r>
              <a:rPr lang="en-GB" sz="1000" b="1">
                <a:solidFill>
                  <a:srgbClr val="FFFFFF"/>
                </a:solidFill>
                <a:latin typeface="Arial"/>
              </a:rPr>
              <a:t> under a Creative Commons Attribution 2.5 licence</a:t>
            </a:r>
            <a:endParaRPr/>
          </a:p>
        </p:txBody>
      </p:sp>
      <p:sp>
        <p:nvSpPr>
          <p:cNvPr id="230" name="CustomShape 3"/>
          <p:cNvSpPr/>
          <p:nvPr/>
        </p:nvSpPr>
        <p:spPr>
          <a:xfrm>
            <a:off x="8028000" y="6534000"/>
            <a:ext cx="1152360" cy="208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AU" sz="800">
                <a:solidFill>
                  <a:srgbClr val="000000"/>
                </a:solidFill>
                <a:latin typeface="Arial"/>
              </a:rPr>
              <a:t>CRICOS No. 00213J</a:t>
            </a:r>
            <a:r>
              <a:rPr lang="en-AU" sz="3200">
                <a:solidFill>
                  <a:srgbClr val="000000"/>
                </a:solidFill>
                <a:latin typeface="Arial"/>
              </a:rPr>
              <a:t> </a:t>
            </a:r>
            <a:endParaRPr/>
          </a:p>
        </p:txBody>
      </p:sp>
      <p:pic>
        <p:nvPicPr>
          <p:cNvPr id="231" name="Picture 230"/>
          <p:cNvPicPr/>
          <p:nvPr/>
        </p:nvPicPr>
        <p:blipFill>
          <a:blip r:embed="rId3"/>
          <a:stretch/>
        </p:blipFill>
        <p:spPr>
          <a:xfrm>
            <a:off x="8271000" y="6381720"/>
            <a:ext cx="622080" cy="21924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2" name="TextShape 1"/>
          <p:cNvSpPr txBox="1"/>
          <p:nvPr/>
        </p:nvSpPr>
        <p:spPr>
          <a:xfrm>
            <a:off x="1655640" y="3851280"/>
            <a:ext cx="7452000" cy="2556360"/>
          </a:xfrm>
          <a:prstGeom prst="rect">
            <a:avLst/>
          </a:prstGeom>
          <a:noFill/>
          <a:ln>
            <a:noFill/>
          </a:ln>
        </p:spPr>
        <p:txBody>
          <a:bodyPr lIns="90000" tIns="46800" rIns="90000" bIns="46800"/>
          <a:lstStyle/>
          <a:p>
            <a:pPr>
              <a:lnSpc>
                <a:spcPct val="100000"/>
              </a:lnSpc>
            </a:pPr>
            <a:r>
              <a:rPr lang="en-AU" sz="4000">
                <a:latin typeface="Verdana"/>
              </a:rPr>
              <a:t>to allow </a:t>
            </a:r>
            <a:r>
              <a:rPr lang="en-AU" sz="4000">
                <a:solidFill>
                  <a:srgbClr val="FF0000"/>
                </a:solidFill>
                <a:latin typeface="Verdana"/>
              </a:rPr>
              <a:t>collaboration</a:t>
            </a:r>
            <a:r>
              <a:rPr lang="en-AU" sz="4000">
                <a:latin typeface="Verdana"/>
              </a:rPr>
              <a:t> and </a:t>
            </a:r>
            <a:r>
              <a:rPr lang="en-AU" sz="4000">
                <a:solidFill>
                  <a:srgbClr val="FF0000"/>
                </a:solidFill>
                <a:latin typeface="Verdana"/>
              </a:rPr>
              <a:t>sharing</a:t>
            </a:r>
            <a:r>
              <a:rPr lang="en-AU" sz="4000">
                <a:latin typeface="Verdana"/>
              </a:rPr>
              <a:t> with other students, teachers, the world</a:t>
            </a:r>
            <a:endParaRPr/>
          </a:p>
        </p:txBody>
      </p:sp>
      <p:pic>
        <p:nvPicPr>
          <p:cNvPr id="233" name="Picture 232"/>
          <p:cNvPicPr/>
          <p:nvPr/>
        </p:nvPicPr>
        <p:blipFill>
          <a:blip r:embed="rId2"/>
          <a:stretch/>
        </p:blipFill>
        <p:spPr>
          <a:xfrm>
            <a:off x="0" y="0"/>
            <a:ext cx="4932360" cy="3287880"/>
          </a:xfrm>
          <a:prstGeom prst="rect">
            <a:avLst/>
          </a:prstGeom>
          <a:ln>
            <a:noFill/>
          </a:ln>
        </p:spPr>
      </p:pic>
      <p:sp>
        <p:nvSpPr>
          <p:cNvPr id="234" name="CustomShape 2"/>
          <p:cNvSpPr/>
          <p:nvPr/>
        </p:nvSpPr>
        <p:spPr>
          <a:xfrm>
            <a:off x="5610960" y="0"/>
            <a:ext cx="3538080" cy="703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a:solidFill>
                  <a:srgbClr val="000000"/>
                </a:solidFill>
                <a:latin typeface="Arial"/>
              </a:rPr>
              <a:t>Girls Sharing a mp3 Player by </a:t>
            </a:r>
            <a:r>
              <a:rPr lang="en-GB" sz="1000">
                <a:solidFill>
                  <a:srgbClr val="CCCCFF"/>
                </a:solidFill>
                <a:latin typeface="Arial"/>
              </a:rPr>
              <a:t>terren in Virginia</a:t>
            </a:r>
            <a:r>
              <a:rPr lang="en-GB" sz="1000">
                <a:solidFill>
                  <a:srgbClr val="000000"/>
                </a:solidFill>
                <a:latin typeface="Arial"/>
              </a:rPr>
              <a:t> available at </a:t>
            </a:r>
            <a:endParaRPr/>
          </a:p>
          <a:p>
            <a:r>
              <a:rPr lang="en-GB" sz="1000">
                <a:solidFill>
                  <a:srgbClr val="CCCCFF"/>
                </a:solidFill>
                <a:latin typeface="Arial"/>
              </a:rPr>
              <a:t>http://www.flickr.com/photos/8136496@N05/2275475657/</a:t>
            </a:r>
            <a:r>
              <a:rPr lang="en-GB" sz="1000">
                <a:solidFill>
                  <a:srgbClr val="000000"/>
                </a:solidFill>
                <a:latin typeface="Arial"/>
              </a:rPr>
              <a:t> </a:t>
            </a:r>
            <a:endParaRPr/>
          </a:p>
          <a:p>
            <a:r>
              <a:rPr lang="en-GB" sz="1000">
                <a:solidFill>
                  <a:srgbClr val="000000"/>
                </a:solidFill>
                <a:latin typeface="Arial"/>
              </a:rPr>
              <a:t>under a Creative Commons Attribution 2.0 licence</a:t>
            </a:r>
            <a:endParaRPr/>
          </a:p>
          <a:p>
            <a:endParaRPr/>
          </a:p>
        </p:txBody>
      </p:sp>
      <p:pic>
        <p:nvPicPr>
          <p:cNvPr id="235" name="Picture 234"/>
          <p:cNvPicPr/>
          <p:nvPr/>
        </p:nvPicPr>
        <p:blipFill>
          <a:blip r:embed="rId3"/>
          <a:stretch/>
        </p:blipFill>
        <p:spPr>
          <a:xfrm>
            <a:off x="8271000" y="6381720"/>
            <a:ext cx="622080" cy="21924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 name="TextShape 1"/>
          <p:cNvSpPr txBox="1"/>
          <p:nvPr/>
        </p:nvSpPr>
        <p:spPr>
          <a:xfrm>
            <a:off x="1258560" y="4076640"/>
            <a:ext cx="6697800" cy="4524840"/>
          </a:xfrm>
          <a:prstGeom prst="rect">
            <a:avLst/>
          </a:prstGeom>
          <a:noFill/>
          <a:ln>
            <a:noFill/>
          </a:ln>
        </p:spPr>
        <p:txBody>
          <a:bodyPr lIns="90000" tIns="46800" rIns="90000" bIns="46800"/>
          <a:lstStyle/>
          <a:p>
            <a:pPr algn="ctr">
              <a:lnSpc>
                <a:spcPct val="100000"/>
              </a:lnSpc>
            </a:pPr>
            <a:r>
              <a:rPr lang="en-AU" sz="4400">
                <a:latin typeface="Verdana"/>
              </a:rPr>
              <a:t>and it can help you </a:t>
            </a:r>
            <a:r>
              <a:rPr lang="en-AU" sz="4400">
                <a:solidFill>
                  <a:srgbClr val="FF0000"/>
                </a:solidFill>
                <a:latin typeface="Verdana"/>
              </a:rPr>
              <a:t>teach</a:t>
            </a:r>
            <a:r>
              <a:rPr lang="en-AU" sz="4400">
                <a:latin typeface="Verdana"/>
              </a:rPr>
              <a:t> students about copyright</a:t>
            </a:r>
            <a:endParaRPr/>
          </a:p>
        </p:txBody>
      </p:sp>
      <p:pic>
        <p:nvPicPr>
          <p:cNvPr id="237" name="Picture 236"/>
          <p:cNvPicPr/>
          <p:nvPr/>
        </p:nvPicPr>
        <p:blipFill>
          <a:blip r:embed="rId2"/>
          <a:stretch/>
        </p:blipFill>
        <p:spPr>
          <a:xfrm>
            <a:off x="2550960" y="455760"/>
            <a:ext cx="4253040" cy="3189240"/>
          </a:xfrm>
          <a:prstGeom prst="rect">
            <a:avLst/>
          </a:prstGeom>
          <a:ln>
            <a:noFill/>
          </a:ln>
        </p:spPr>
      </p:pic>
      <p:sp>
        <p:nvSpPr>
          <p:cNvPr id="238" name="CustomShape 2"/>
          <p:cNvSpPr/>
          <p:nvPr/>
        </p:nvSpPr>
        <p:spPr>
          <a:xfrm>
            <a:off x="-10800" y="6408720"/>
            <a:ext cx="6927840" cy="5508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a:solidFill>
                  <a:srgbClr val="000000"/>
                </a:solidFill>
                <a:latin typeface="Arial"/>
              </a:rPr>
              <a:t>Introduction to monstering by </a:t>
            </a:r>
            <a:r>
              <a:rPr lang="en-GB" sz="1000">
                <a:solidFill>
                  <a:srgbClr val="CCCCFF"/>
                </a:solidFill>
                <a:latin typeface="Arial"/>
              </a:rPr>
              <a:t>WorldIslandInfo.com</a:t>
            </a:r>
            <a:r>
              <a:rPr lang="en-GB" sz="1000">
                <a:solidFill>
                  <a:srgbClr val="000000"/>
                </a:solidFill>
                <a:latin typeface="Arial"/>
              </a:rPr>
              <a:t> of </a:t>
            </a:r>
            <a:r>
              <a:rPr lang="en-GB" sz="1000">
                <a:solidFill>
                  <a:srgbClr val="CCCCFF"/>
                </a:solidFill>
                <a:latin typeface="Arial"/>
              </a:rPr>
              <a:t>http://www.futuristmovies.com/</a:t>
            </a:r>
            <a:r>
              <a:rPr lang="en-GB" sz="1000">
                <a:solidFill>
                  <a:srgbClr val="000000"/>
                </a:solidFill>
                <a:latin typeface="Arial"/>
              </a:rPr>
              <a:t> </a:t>
            </a:r>
            <a:endParaRPr/>
          </a:p>
          <a:p>
            <a:r>
              <a:rPr lang="en-GB" sz="1000">
                <a:solidFill>
                  <a:srgbClr val="000000"/>
                </a:solidFill>
                <a:latin typeface="Arial"/>
              </a:rPr>
              <a:t>available at </a:t>
            </a:r>
            <a:r>
              <a:rPr lang="en-GB" sz="1000">
                <a:solidFill>
                  <a:srgbClr val="CCCCFF"/>
                </a:solidFill>
                <a:latin typeface="Arial"/>
              </a:rPr>
              <a:t>http://www.flickr.com/photos/76074333@N00/318034222/</a:t>
            </a:r>
            <a:r>
              <a:rPr lang="en-GB" sz="1000">
                <a:solidFill>
                  <a:srgbClr val="000000"/>
                </a:solidFill>
                <a:latin typeface="Arial"/>
              </a:rPr>
              <a:t> under a Creative Commons Attribution 2.0 licence</a:t>
            </a:r>
            <a:endParaRPr/>
          </a:p>
          <a:p>
            <a:endParaRPr/>
          </a:p>
        </p:txBody>
      </p:sp>
      <p:pic>
        <p:nvPicPr>
          <p:cNvPr id="239" name="Picture 238"/>
          <p:cNvPicPr/>
          <p:nvPr/>
        </p:nvPicPr>
        <p:blipFill>
          <a:blip r:embed="rId3"/>
          <a:stretch/>
        </p:blipFill>
        <p:spPr>
          <a:xfrm>
            <a:off x="8271000" y="6381720"/>
            <a:ext cx="622080" cy="21924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8080"/>
        </a:solidFill>
        <a:effectLst/>
      </p:bgPr>
    </p:bg>
    <p:spTree>
      <p:nvGrpSpPr>
        <p:cNvPr id="1" name=""/>
        <p:cNvGrpSpPr/>
        <p:nvPr/>
      </p:nvGrpSpPr>
      <p:grpSpPr>
        <a:xfrm>
          <a:off x="0" y="0"/>
          <a:ext cx="0" cy="0"/>
          <a:chOff x="0" y="0"/>
          <a:chExt cx="0" cy="0"/>
        </a:xfrm>
      </p:grpSpPr>
      <p:sp>
        <p:nvSpPr>
          <p:cNvPr id="240" name="TextShape 1"/>
          <p:cNvSpPr txBox="1"/>
          <p:nvPr/>
        </p:nvSpPr>
        <p:spPr>
          <a:xfrm>
            <a:off x="3124080" y="6244920"/>
            <a:ext cx="2895840" cy="476640"/>
          </a:xfrm>
          <a:prstGeom prst="rect">
            <a:avLst/>
          </a:prstGeom>
          <a:noFill/>
          <a:ln>
            <a:noFill/>
          </a:ln>
        </p:spPr>
        <p:txBody>
          <a:bodyPr lIns="90000" tIns="46800" rIns="90000" bIns="46800"/>
          <a:lstStyle/>
          <a:p>
            <a:pPr algn="ctr"/>
            <a:r>
              <a:rPr lang="en-GB" sz="1400">
                <a:solidFill>
                  <a:srgbClr val="FFFFFF"/>
                </a:solidFill>
                <a:latin typeface="Arial"/>
              </a:rPr>
              <a:t>&lt;footer&gt;</a:t>
            </a:r>
            <a:endParaRPr/>
          </a:p>
        </p:txBody>
      </p:sp>
      <p:sp>
        <p:nvSpPr>
          <p:cNvPr id="241" name="TextShape 2"/>
          <p:cNvSpPr txBox="1"/>
          <p:nvPr/>
        </p:nvSpPr>
        <p:spPr>
          <a:xfrm>
            <a:off x="672840" y="2564640"/>
            <a:ext cx="7931160" cy="864000"/>
          </a:xfrm>
          <a:prstGeom prst="rect">
            <a:avLst/>
          </a:prstGeom>
          <a:noFill/>
          <a:ln>
            <a:noFill/>
          </a:ln>
        </p:spPr>
        <p:txBody>
          <a:bodyPr lIns="90000" tIns="46800" rIns="90000" bIns="46800"/>
          <a:lstStyle/>
          <a:p>
            <a:pPr algn="ctr">
              <a:lnSpc>
                <a:spcPct val="130000"/>
              </a:lnSpc>
            </a:pPr>
            <a:r>
              <a:rPr lang="en-GB" sz="3600">
                <a:solidFill>
                  <a:srgbClr val="FFFFFF"/>
                </a:solidFill>
                <a:latin typeface="Arial"/>
              </a:rPr>
              <a:t>what can GLAMs do, and how?</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Picture 241"/>
          <p:cNvPicPr/>
          <p:nvPr/>
        </p:nvPicPr>
        <p:blipFill>
          <a:blip r:embed="rId2"/>
          <a:stretch/>
        </p:blipFill>
        <p:spPr>
          <a:xfrm>
            <a:off x="-95040" y="-1836000"/>
            <a:ext cx="9239040" cy="10286640"/>
          </a:xfrm>
          <a:prstGeom prst="rect">
            <a:avLst/>
          </a:prstGeom>
          <a:ln>
            <a:noFill/>
          </a:ln>
        </p:spPr>
      </p:pic>
      <p:sp>
        <p:nvSpPr>
          <p:cNvPr id="243" name="TextShape 1"/>
          <p:cNvSpPr txBox="1"/>
          <p:nvPr/>
        </p:nvSpPr>
        <p:spPr>
          <a:xfrm>
            <a:off x="1043608" y="1988840"/>
            <a:ext cx="7643192" cy="4491160"/>
          </a:xfrm>
          <a:prstGeom prst="rect">
            <a:avLst/>
          </a:prstGeom>
          <a:noFill/>
          <a:ln>
            <a:noFill/>
          </a:ln>
        </p:spPr>
        <p:txBody>
          <a:bodyPr lIns="0" tIns="0" rIns="0" bIns="0" anchor="ctr"/>
          <a:lstStyle/>
          <a:p>
            <a:pPr algn="ctr"/>
            <a:endParaRPr dirty="0"/>
          </a:p>
          <a:p>
            <a:pPr algn="ctr"/>
            <a:endParaRPr dirty="0"/>
          </a:p>
          <a:p>
            <a:pPr algn="ctr"/>
            <a:endParaRPr dirty="0"/>
          </a:p>
          <a:p>
            <a:pPr algn="ctr"/>
            <a:endParaRPr dirty="0"/>
          </a:p>
          <a:p>
            <a:pPr algn="r"/>
            <a:r>
              <a:rPr lang="en-GB" sz="3200" dirty="0">
                <a:latin typeface="Verdana"/>
              </a:rPr>
              <a:t>1. Public domain works</a:t>
            </a:r>
            <a:endParaRPr dirty="0"/>
          </a:p>
          <a:p>
            <a:pPr algn="r"/>
            <a:r>
              <a:rPr lang="en-GB" sz="3200" dirty="0">
                <a:latin typeface="Verdana"/>
              </a:rPr>
              <a:t>2. Materials with easy permissions</a:t>
            </a:r>
            <a:endParaRPr dirty="0"/>
          </a:p>
          <a:p>
            <a:pPr algn="r"/>
            <a:r>
              <a:rPr lang="en-GB" sz="3200" dirty="0">
                <a:latin typeface="Verdana"/>
              </a:rPr>
              <a:t>3.  Institution's own copyright</a:t>
            </a:r>
            <a:endParaRPr dirty="0"/>
          </a:p>
          <a:p>
            <a:pPr algn="r"/>
            <a:r>
              <a:rPr lang="en-GB" sz="3200" dirty="0">
                <a:latin typeface="Verdana"/>
              </a:rPr>
              <a:t>4. Orphan works?</a:t>
            </a:r>
            <a:endParaRPr dirty="0"/>
          </a:p>
        </p:txBody>
      </p:sp>
      <p:sp>
        <p:nvSpPr>
          <p:cNvPr id="244" name="TextShape 2"/>
          <p:cNvSpPr txBox="1"/>
          <p:nvPr/>
        </p:nvSpPr>
        <p:spPr>
          <a:xfrm>
            <a:off x="504000" y="144000"/>
            <a:ext cx="8229600" cy="993960"/>
          </a:xfrm>
          <a:prstGeom prst="rect">
            <a:avLst/>
          </a:prstGeom>
          <a:noFill/>
          <a:ln>
            <a:noFill/>
          </a:ln>
        </p:spPr>
        <p:txBody>
          <a:bodyPr lIns="90000" tIns="46800" rIns="90000" bIns="46800" anchor="ctr"/>
          <a:lstStyle/>
          <a:p>
            <a:pPr algn="ctr"/>
            <a:r>
              <a:rPr lang="en-GB" sz="3600">
                <a:solidFill>
                  <a:srgbClr val="FFFFFF"/>
                </a:solidFill>
                <a:latin typeface="Arial"/>
              </a:rPr>
              <a:t>low hanging fruit</a:t>
            </a:r>
            <a:endParaRPr/>
          </a:p>
        </p:txBody>
      </p:sp>
      <p:sp>
        <p:nvSpPr>
          <p:cNvPr id="245" name="CustomShape 3"/>
          <p:cNvSpPr/>
          <p:nvPr/>
        </p:nvSpPr>
        <p:spPr>
          <a:xfrm>
            <a:off x="4680000" y="6468840"/>
            <a:ext cx="4390920" cy="337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AU" sz="800" b="1">
                <a:latin typeface="Arial"/>
              </a:rPr>
              <a:t>Sunrise Orangr by Don McCollough, CC BY http://www.flickr.com/photos/69214385@N04/8509517971/in/photostream/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0" name="Picture 69"/>
          <p:cNvPicPr/>
          <p:nvPr/>
        </p:nvPicPr>
        <p:blipFill>
          <a:blip r:embed="rId3"/>
          <a:stretch/>
        </p:blipFill>
        <p:spPr>
          <a:xfrm>
            <a:off x="5435640" y="1484280"/>
            <a:ext cx="2649600" cy="1870200"/>
          </a:xfrm>
          <a:prstGeom prst="rect">
            <a:avLst/>
          </a:prstGeom>
          <a:ln>
            <a:noFill/>
          </a:ln>
        </p:spPr>
      </p:pic>
      <p:pic>
        <p:nvPicPr>
          <p:cNvPr id="71" name="Picture 70"/>
          <p:cNvPicPr/>
          <p:nvPr/>
        </p:nvPicPr>
        <p:blipFill>
          <a:blip r:embed="rId4">
            <a:lum contrast="-6000"/>
          </a:blip>
          <a:stretch/>
        </p:blipFill>
        <p:spPr>
          <a:xfrm>
            <a:off x="2916360" y="1916280"/>
            <a:ext cx="2744640" cy="1947600"/>
          </a:xfrm>
          <a:prstGeom prst="rect">
            <a:avLst/>
          </a:prstGeom>
          <a:ln>
            <a:noFill/>
          </a:ln>
        </p:spPr>
      </p:pic>
      <p:pic>
        <p:nvPicPr>
          <p:cNvPr id="72" name="Picture 71"/>
          <p:cNvPicPr/>
          <p:nvPr/>
        </p:nvPicPr>
        <p:blipFill>
          <a:blip r:embed="rId5"/>
          <a:stretch/>
        </p:blipFill>
        <p:spPr>
          <a:xfrm>
            <a:off x="755640" y="1628640"/>
            <a:ext cx="2230560" cy="1506600"/>
          </a:xfrm>
          <a:prstGeom prst="rect">
            <a:avLst/>
          </a:prstGeom>
          <a:ln>
            <a:noFill/>
          </a:ln>
        </p:spPr>
      </p:pic>
      <p:pic>
        <p:nvPicPr>
          <p:cNvPr id="73" name="Picture 72"/>
          <p:cNvPicPr/>
          <p:nvPr/>
        </p:nvPicPr>
        <p:blipFill>
          <a:blip r:embed="rId6"/>
          <a:stretch/>
        </p:blipFill>
        <p:spPr>
          <a:xfrm>
            <a:off x="6227640" y="2565360"/>
            <a:ext cx="2592360" cy="1670040"/>
          </a:xfrm>
          <a:prstGeom prst="rect">
            <a:avLst/>
          </a:prstGeom>
          <a:ln>
            <a:noFill/>
          </a:ln>
        </p:spPr>
      </p:pic>
      <p:pic>
        <p:nvPicPr>
          <p:cNvPr id="74" name="Picture 73"/>
          <p:cNvPicPr/>
          <p:nvPr/>
        </p:nvPicPr>
        <p:blipFill>
          <a:blip r:embed="rId7"/>
          <a:stretch/>
        </p:blipFill>
        <p:spPr>
          <a:xfrm>
            <a:off x="1116000" y="2781360"/>
            <a:ext cx="2689200" cy="1774800"/>
          </a:xfrm>
          <a:prstGeom prst="rect">
            <a:avLst/>
          </a:prstGeom>
          <a:ln>
            <a:noFill/>
          </a:ln>
        </p:spPr>
      </p:pic>
      <p:pic>
        <p:nvPicPr>
          <p:cNvPr id="75" name="Picture 74"/>
          <p:cNvPicPr/>
          <p:nvPr/>
        </p:nvPicPr>
        <p:blipFill>
          <a:blip r:embed="rId8"/>
          <a:stretch/>
        </p:blipFill>
        <p:spPr>
          <a:xfrm>
            <a:off x="4643280" y="3068640"/>
            <a:ext cx="2835360" cy="1954080"/>
          </a:xfrm>
          <a:prstGeom prst="rect">
            <a:avLst/>
          </a:prstGeom>
          <a:ln>
            <a:noFill/>
          </a:ln>
        </p:spPr>
      </p:pic>
      <p:pic>
        <p:nvPicPr>
          <p:cNvPr id="76" name="Picture 75"/>
          <p:cNvPicPr/>
          <p:nvPr/>
        </p:nvPicPr>
        <p:blipFill>
          <a:blip r:embed="rId9">
            <a:lum contrast="-6000"/>
          </a:blip>
          <a:stretch/>
        </p:blipFill>
        <p:spPr>
          <a:xfrm>
            <a:off x="2700360" y="3860640"/>
            <a:ext cx="2903400" cy="1770120"/>
          </a:xfrm>
          <a:prstGeom prst="rect">
            <a:avLst/>
          </a:prstGeom>
          <a:ln>
            <a:noFill/>
          </a:ln>
        </p:spPr>
      </p:pic>
      <p:sp>
        <p:nvSpPr>
          <p:cNvPr id="77" name="CustomShape 1"/>
          <p:cNvSpPr/>
          <p:nvPr/>
        </p:nvSpPr>
        <p:spPr>
          <a:xfrm>
            <a:off x="900000" y="2744280"/>
            <a:ext cx="7272360" cy="145764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2400">
                <a:solidFill>
                  <a:srgbClr val="FFFFFF"/>
                </a:solidFill>
                <a:latin typeface="Arial"/>
              </a:rPr>
              <a:t>it’s still difficult and illegal to </a:t>
            </a:r>
            <a:r>
              <a:rPr lang="en-GB" sz="2400" i="1">
                <a:solidFill>
                  <a:srgbClr val="FFFFFF"/>
                </a:solidFill>
                <a:latin typeface="Arial"/>
              </a:rPr>
              <a:t>use</a:t>
            </a:r>
            <a:r>
              <a:rPr lang="en-GB" sz="2400">
                <a:solidFill>
                  <a:srgbClr val="FFFFFF"/>
                </a:solidFill>
                <a:latin typeface="Arial"/>
              </a:rPr>
              <a:t> most of this material without going through cumbersome processes</a:t>
            </a:r>
            <a:endParaRPr/>
          </a:p>
        </p:txBody>
      </p:sp>
      <p:sp>
        <p:nvSpPr>
          <p:cNvPr id="78" name="CustomShape 2"/>
          <p:cNvSpPr/>
          <p:nvPr/>
        </p:nvSpPr>
        <p:spPr>
          <a:xfrm>
            <a:off x="971640" y="4545000"/>
            <a:ext cx="7100640" cy="1191240"/>
          </a:xfrm>
          <a:prstGeom prst="rect">
            <a:avLst/>
          </a:prstGeom>
          <a:solidFill>
            <a:srgbClr val="FF9933"/>
          </a:solidFill>
          <a:ln>
            <a:noFill/>
          </a:ln>
        </p:spPr>
        <p:style>
          <a:lnRef idx="0">
            <a:scrgbClr r="0" g="0" b="0"/>
          </a:lnRef>
          <a:fillRef idx="0">
            <a:scrgbClr r="0" g="0" b="0"/>
          </a:fillRef>
          <a:effectRef idx="0">
            <a:scrgbClr r="0" g="0" b="0"/>
          </a:effectRef>
          <a:fontRef idx="minor"/>
        </p:style>
        <p:txBody>
          <a:bodyPr lIns="90000" tIns="46800" rIns="90000" bIns="46800"/>
          <a:lstStyle/>
          <a:p>
            <a:pPr algn="ctr"/>
            <a:r>
              <a:rPr lang="en-GB" sz="2400">
                <a:solidFill>
                  <a:srgbClr val="FFFFFF"/>
                </a:solidFill>
                <a:latin typeface="Arial"/>
              </a:rPr>
              <a:t>open materials are materials which you can use without asking permission – permission has already been given</a:t>
            </a:r>
            <a:endParaRPr/>
          </a:p>
        </p:txBody>
      </p:sp>
      <p:sp>
        <p:nvSpPr>
          <p:cNvPr id="79" name="CustomShape 3"/>
          <p:cNvSpPr/>
          <p:nvPr/>
        </p:nvSpPr>
        <p:spPr>
          <a:xfrm>
            <a:off x="1799640" y="1151640"/>
            <a:ext cx="5472360" cy="1091880"/>
          </a:xfrm>
          <a:prstGeom prst="rect">
            <a:avLst/>
          </a:prstGeom>
          <a:solidFill>
            <a:srgbClr val="7DA647"/>
          </a:solidFill>
          <a:ln>
            <a:noFill/>
          </a:ln>
        </p:spPr>
        <p:style>
          <a:lnRef idx="0">
            <a:scrgbClr r="0" g="0" b="0"/>
          </a:lnRef>
          <a:fillRef idx="0">
            <a:scrgbClr r="0" g="0" b="0"/>
          </a:fillRef>
          <a:effectRef idx="0">
            <a:scrgbClr r="0" g="0" b="0"/>
          </a:effectRef>
          <a:fontRef idx="minor"/>
        </p:style>
        <p:txBody>
          <a:bodyPr lIns="180000" tIns="180000" rIns="180000" bIns="180000"/>
          <a:lstStyle/>
          <a:p>
            <a:pPr algn="ctr"/>
            <a:r>
              <a:rPr lang="en-GB" sz="2400">
                <a:solidFill>
                  <a:srgbClr val="FFFFFF"/>
                </a:solidFill>
                <a:latin typeface="Arial"/>
              </a:rPr>
              <a:t>Institutions are already sharing – we  know the benefits of being online</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 name="TextShape 1"/>
          <p:cNvSpPr txBox="1"/>
          <p:nvPr/>
        </p:nvSpPr>
        <p:spPr>
          <a:xfrm>
            <a:off x="457200" y="274680"/>
            <a:ext cx="8229600" cy="993960"/>
          </a:xfrm>
          <a:prstGeom prst="rect">
            <a:avLst/>
          </a:prstGeom>
          <a:noFill/>
          <a:ln>
            <a:noFill/>
          </a:ln>
        </p:spPr>
        <p:txBody>
          <a:bodyPr anchor="ctr"/>
          <a:lstStyle/>
          <a:p>
            <a:pPr algn="ctr"/>
            <a:r>
              <a:rPr lang="en-GB" sz="3600">
                <a:solidFill>
                  <a:srgbClr val="009999"/>
                </a:solidFill>
                <a:latin typeface="Arial"/>
              </a:rPr>
              <a:t>public domain material</a:t>
            </a:r>
            <a:endParaRPr/>
          </a:p>
        </p:txBody>
      </p:sp>
      <p:sp>
        <p:nvSpPr>
          <p:cNvPr id="247" name="CustomShape 2"/>
          <p:cNvSpPr/>
          <p:nvPr/>
        </p:nvSpPr>
        <p:spPr>
          <a:xfrm>
            <a:off x="611280" y="1188000"/>
            <a:ext cx="3673440" cy="3396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a:latin typeface="Verdana"/>
              </a:rPr>
              <a:t>Most films and photographs before 1955; other materials if author died before 1955.</a:t>
            </a:r>
            <a:endParaRPr/>
          </a:p>
          <a:p>
            <a:r>
              <a:rPr lang="en-GB">
                <a:latin typeface="Verdana"/>
              </a:rPr>
              <a:t>Can do anything you want without asking extra permission (even if the donor doesn’t like it)</a:t>
            </a:r>
            <a:endParaRPr/>
          </a:p>
          <a:p>
            <a:r>
              <a:rPr lang="en-GB">
                <a:latin typeface="Verdana"/>
              </a:rPr>
              <a:t>Can be re-used from archive websites without the archive’s permission (even if archive/donor doesn’t like it)</a:t>
            </a:r>
            <a:endParaRPr/>
          </a:p>
        </p:txBody>
      </p:sp>
      <p:sp>
        <p:nvSpPr>
          <p:cNvPr id="248" name="CustomShape 3"/>
          <p:cNvSpPr/>
          <p:nvPr/>
        </p:nvSpPr>
        <p:spPr>
          <a:xfrm>
            <a:off x="4429080" y="4154400"/>
            <a:ext cx="439092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AU" sz="800" b="1" i="1">
                <a:latin typeface="Arial"/>
              </a:rPr>
              <a:t>A papier-mache cow on Mrs Mellor’s car, 1944</a:t>
            </a:r>
            <a:r>
              <a:rPr lang="en-AU" sz="800" b="1">
                <a:latin typeface="Arial"/>
              </a:rPr>
              <a:t>, Herald Newspaper, Australian War Memorial collection, No known copyright restrictions  </a:t>
            </a:r>
            <a:endParaRPr/>
          </a:p>
        </p:txBody>
      </p:sp>
      <p:pic>
        <p:nvPicPr>
          <p:cNvPr id="249" name="Picture 248"/>
          <p:cNvPicPr/>
          <p:nvPr/>
        </p:nvPicPr>
        <p:blipFill>
          <a:blip r:embed="rId3"/>
          <a:stretch/>
        </p:blipFill>
        <p:spPr>
          <a:xfrm>
            <a:off x="4500720" y="1341360"/>
            <a:ext cx="3965400" cy="2814840"/>
          </a:xfrm>
          <a:prstGeom prst="rect">
            <a:avLst/>
          </a:prstGeom>
          <a:ln>
            <a:noFill/>
          </a:ln>
        </p:spPr>
      </p:pic>
      <p:sp>
        <p:nvSpPr>
          <p:cNvPr id="250" name="CustomShape 4"/>
          <p:cNvSpPr/>
          <p:nvPr/>
        </p:nvSpPr>
        <p:spPr>
          <a:xfrm>
            <a:off x="539640" y="5733000"/>
            <a:ext cx="8064720" cy="91692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AU" b="1">
                <a:solidFill>
                  <a:srgbClr val="FFFFFF"/>
                </a:solidFill>
                <a:latin typeface="Verdana"/>
              </a:rPr>
              <a:t>Watch out for . . . u</a:t>
            </a:r>
            <a:r>
              <a:rPr lang="en-AU">
                <a:solidFill>
                  <a:srgbClr val="FFFFFF"/>
                </a:solidFill>
                <a:latin typeface="Verdana"/>
              </a:rPr>
              <a:t>nderlying works that are still in copyright (eg script); risk averse policies – that require absolute proof of public domain status</a:t>
            </a:r>
            <a:endParaRPr/>
          </a:p>
        </p:txBody>
      </p:sp>
      <p:sp>
        <p:nvSpPr>
          <p:cNvPr id="251" name="TextShape 5"/>
          <p:cNvSpPr txBox="1"/>
          <p:nvPr/>
        </p:nvSpPr>
        <p:spPr>
          <a:xfrm>
            <a:off x="576000" y="4968000"/>
            <a:ext cx="7992000" cy="639360"/>
          </a:xfrm>
          <a:prstGeom prst="rect">
            <a:avLst/>
          </a:prstGeom>
          <a:solidFill>
            <a:srgbClr val="008080"/>
          </a:solidFill>
          <a:ln>
            <a:noFill/>
          </a:ln>
        </p:spPr>
        <p:txBody>
          <a:bodyPr lIns="90000" tIns="45000" rIns="90000" bIns="45000"/>
          <a:lstStyle/>
          <a:p>
            <a:r>
              <a:rPr lang="en-GB">
                <a:solidFill>
                  <a:srgbClr val="FFFFFF"/>
                </a:solidFill>
                <a:latin typeface="Verdana"/>
              </a:rPr>
              <a:t>Users can do anything without permission - even if the donor doesn’t like it, even if institution doesn’t like 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2" name="Picture 251"/>
          <p:cNvPicPr/>
          <p:nvPr/>
        </p:nvPicPr>
        <p:blipFill>
          <a:blip r:embed="rId3"/>
          <a:stretch/>
        </p:blipFill>
        <p:spPr>
          <a:xfrm>
            <a:off x="6984000" y="4824000"/>
            <a:ext cx="1990440" cy="1780920"/>
          </a:xfrm>
          <a:prstGeom prst="rect">
            <a:avLst/>
          </a:prstGeom>
          <a:ln>
            <a:noFill/>
          </a:ln>
        </p:spPr>
      </p:pic>
      <p:sp>
        <p:nvSpPr>
          <p:cNvPr id="253" name="TextShape 1"/>
          <p:cNvSpPr txBox="1"/>
          <p:nvPr/>
        </p:nvSpPr>
        <p:spPr>
          <a:xfrm>
            <a:off x="457200" y="58680"/>
            <a:ext cx="8229600" cy="993960"/>
          </a:xfrm>
          <a:prstGeom prst="rect">
            <a:avLst/>
          </a:prstGeom>
          <a:noFill/>
          <a:ln>
            <a:noFill/>
          </a:ln>
        </p:spPr>
        <p:txBody>
          <a:bodyPr anchor="ctr"/>
          <a:lstStyle/>
          <a:p>
            <a:pPr algn="ctr"/>
            <a:r>
              <a:rPr lang="en-GB" sz="3600">
                <a:solidFill>
                  <a:srgbClr val="009999"/>
                </a:solidFill>
                <a:latin typeface="Arial"/>
              </a:rPr>
              <a:t>how?</a:t>
            </a:r>
            <a:endParaRPr/>
          </a:p>
        </p:txBody>
      </p:sp>
      <p:sp>
        <p:nvSpPr>
          <p:cNvPr id="254" name="CustomShape 2"/>
          <p:cNvSpPr/>
          <p:nvPr/>
        </p:nvSpPr>
        <p:spPr>
          <a:xfrm>
            <a:off x="148680" y="1152000"/>
            <a:ext cx="5971320" cy="216756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GB">
                <a:solidFill>
                  <a:srgbClr val="FFFFFF"/>
                </a:solidFill>
                <a:latin typeface="Verdana"/>
              </a:rPr>
              <a:t>Bad practice to claim copyright in PD works (even high quality) - Bridgeman v Corel</a:t>
            </a:r>
            <a:endParaRPr/>
          </a:p>
          <a:p>
            <a:r>
              <a:rPr lang="en-GB">
                <a:solidFill>
                  <a:srgbClr val="FFFFFF"/>
                </a:solidFill>
                <a:latin typeface="Verdana"/>
              </a:rPr>
              <a:t>Don't use terms of use to try to restrict – probably not effective and bad practice</a:t>
            </a:r>
            <a:endParaRPr/>
          </a:p>
          <a:p>
            <a:r>
              <a:rPr lang="en-GB">
                <a:solidFill>
                  <a:srgbClr val="FFFFFF"/>
                </a:solidFill>
                <a:latin typeface="Verdana"/>
              </a:rPr>
              <a:t>Ownership of object =/ right to prevent copying</a:t>
            </a:r>
            <a:endParaRPr/>
          </a:p>
          <a:p>
            <a:r>
              <a:rPr lang="en-GB">
                <a:solidFill>
                  <a:srgbClr val="FFFFFF"/>
                </a:solidFill>
                <a:latin typeface="Verdana"/>
              </a:rPr>
              <a:t>Users not subject to donor agreements</a:t>
            </a:r>
            <a:endParaRPr/>
          </a:p>
        </p:txBody>
      </p:sp>
      <p:sp>
        <p:nvSpPr>
          <p:cNvPr id="255" name="TextShape 3"/>
          <p:cNvSpPr txBox="1"/>
          <p:nvPr/>
        </p:nvSpPr>
        <p:spPr>
          <a:xfrm>
            <a:off x="177120" y="3781080"/>
            <a:ext cx="5942880" cy="2986920"/>
          </a:xfrm>
          <a:prstGeom prst="rect">
            <a:avLst/>
          </a:prstGeom>
          <a:solidFill>
            <a:srgbClr val="008080"/>
          </a:solidFill>
          <a:ln>
            <a:noFill/>
          </a:ln>
        </p:spPr>
        <p:txBody>
          <a:bodyPr lIns="90000" tIns="45000" rIns="90000" bIns="45000"/>
          <a:lstStyle/>
          <a:p>
            <a:r>
              <a:rPr lang="en-GB">
                <a:solidFill>
                  <a:srgbClr val="FFFFFF"/>
                </a:solidFill>
                <a:latin typeface="Verdana"/>
              </a:rPr>
              <a:t>Do mark works as PD - use CC's PD Mark (it has metadata) </a:t>
            </a:r>
            <a:endParaRPr/>
          </a:p>
          <a:p>
            <a:r>
              <a:rPr lang="en-GB">
                <a:solidFill>
                  <a:srgbClr val="FFFFFF"/>
                </a:solidFill>
                <a:latin typeface="Verdana"/>
              </a:rPr>
              <a:t>Use CC0 to make things PD if you have the rights </a:t>
            </a:r>
            <a:endParaRPr/>
          </a:p>
          <a:p>
            <a:r>
              <a:rPr lang="en-GB">
                <a:solidFill>
                  <a:srgbClr val="FFFFFF"/>
                </a:solidFill>
                <a:latin typeface="Verdana"/>
              </a:rPr>
              <a:t>If cautious use custom statement  - eg “no known rights”</a:t>
            </a:r>
            <a:endParaRPr/>
          </a:p>
          <a:p>
            <a:r>
              <a:rPr lang="en-GB">
                <a:solidFill>
                  <a:srgbClr val="FFFFFF"/>
                </a:solidFill>
                <a:latin typeface="Verdana"/>
              </a:rPr>
              <a:t>Make it work for you – Eg Rijkstudio – 150,000 PD works, high res, commercial use; massive publicity (competition), community, sales (see also Powerhouse, Pratham Books)</a:t>
            </a:r>
            <a:endParaRPr/>
          </a:p>
        </p:txBody>
      </p:sp>
      <p:pic>
        <p:nvPicPr>
          <p:cNvPr id="256" name="Picture 255"/>
          <p:cNvPicPr/>
          <p:nvPr/>
        </p:nvPicPr>
        <p:blipFill>
          <a:blip r:embed="rId4"/>
          <a:stretch/>
        </p:blipFill>
        <p:spPr>
          <a:xfrm>
            <a:off x="6239160" y="472320"/>
            <a:ext cx="2616840" cy="442368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 name="TextShape 1"/>
          <p:cNvSpPr txBox="1"/>
          <p:nvPr/>
        </p:nvSpPr>
        <p:spPr>
          <a:xfrm>
            <a:off x="457200" y="58680"/>
            <a:ext cx="8229600" cy="993960"/>
          </a:xfrm>
          <a:prstGeom prst="rect">
            <a:avLst/>
          </a:prstGeom>
          <a:noFill/>
          <a:ln>
            <a:noFill/>
          </a:ln>
        </p:spPr>
        <p:txBody>
          <a:bodyPr anchor="ctr"/>
          <a:lstStyle/>
          <a:p>
            <a:pPr algn="ctr"/>
            <a:r>
              <a:rPr lang="en-GB" sz="3600">
                <a:solidFill>
                  <a:srgbClr val="009999"/>
                </a:solidFill>
                <a:latin typeface="Arial"/>
              </a:rPr>
              <a:t>with permission</a:t>
            </a:r>
            <a:endParaRPr/>
          </a:p>
        </p:txBody>
      </p:sp>
      <p:sp>
        <p:nvSpPr>
          <p:cNvPr id="258" name="CustomShape 2"/>
          <p:cNvSpPr/>
          <p:nvPr/>
        </p:nvSpPr>
        <p:spPr>
          <a:xfrm>
            <a:off x="576360" y="1305000"/>
            <a:ext cx="4895640" cy="28479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a:latin typeface="Verdana"/>
              </a:rPr>
              <a:t>you can do anything if you have the copyright owner’s permission </a:t>
            </a:r>
            <a:endParaRPr/>
          </a:p>
          <a:p>
            <a:r>
              <a:rPr lang="en-AU">
                <a:latin typeface="Verdana"/>
              </a:rPr>
              <a:t>sometimes seems an insurmountable barrier (orphaned works)</a:t>
            </a:r>
            <a:endParaRPr/>
          </a:p>
          <a:p>
            <a:r>
              <a:rPr lang="en-AU">
                <a:latin typeface="Verdana"/>
              </a:rPr>
              <a:t>can be a useful tool for easy materials, eg: new donations; material produced for library (eg digital storytelling); material with a single identifiable copyright owner</a:t>
            </a:r>
            <a:endParaRPr/>
          </a:p>
        </p:txBody>
      </p:sp>
      <p:sp>
        <p:nvSpPr>
          <p:cNvPr id="259" name="CustomShape 3"/>
          <p:cNvSpPr/>
          <p:nvPr/>
        </p:nvSpPr>
        <p:spPr>
          <a:xfrm>
            <a:off x="395280" y="6192000"/>
            <a:ext cx="8388720" cy="36828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GB" b="1">
                <a:solidFill>
                  <a:srgbClr val="FFFFFF"/>
                </a:solidFill>
                <a:latin typeface="Verdana"/>
              </a:rPr>
              <a:t>Watch out for. . . c</a:t>
            </a:r>
            <a:r>
              <a:rPr lang="en-GB">
                <a:solidFill>
                  <a:srgbClr val="FFFFFF"/>
                </a:solidFill>
                <a:latin typeface="Verdana"/>
              </a:rPr>
              <a:t>opyright infringement in third party materials</a:t>
            </a:r>
            <a:endParaRPr/>
          </a:p>
        </p:txBody>
      </p:sp>
      <p:pic>
        <p:nvPicPr>
          <p:cNvPr id="260" name="Picture 259"/>
          <p:cNvPicPr/>
          <p:nvPr/>
        </p:nvPicPr>
        <p:blipFill>
          <a:blip r:embed="rId3"/>
          <a:stretch/>
        </p:blipFill>
        <p:spPr>
          <a:xfrm>
            <a:off x="5618880" y="1325880"/>
            <a:ext cx="3129120" cy="2346120"/>
          </a:xfrm>
          <a:prstGeom prst="rect">
            <a:avLst/>
          </a:prstGeom>
          <a:ln>
            <a:noFill/>
          </a:ln>
        </p:spPr>
      </p:pic>
      <p:sp>
        <p:nvSpPr>
          <p:cNvPr id="261" name="CustomShape 4"/>
          <p:cNvSpPr/>
          <p:nvPr/>
        </p:nvSpPr>
        <p:spPr>
          <a:xfrm>
            <a:off x="6084000" y="3682800"/>
            <a:ext cx="2735280" cy="215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800">
                <a:latin typeface="Arial"/>
              </a:rPr>
              <a:t>:/ -  </a:t>
            </a:r>
            <a:endParaRPr/>
          </a:p>
        </p:txBody>
      </p:sp>
      <p:pic>
        <p:nvPicPr>
          <p:cNvPr id="262" name="Picture 261"/>
          <p:cNvPicPr/>
          <p:nvPr/>
        </p:nvPicPr>
        <p:blipFill>
          <a:blip r:embed="rId4"/>
          <a:stretch/>
        </p:blipFill>
        <p:spPr>
          <a:xfrm>
            <a:off x="8821080" y="2892240"/>
            <a:ext cx="142920" cy="761760"/>
          </a:xfrm>
          <a:prstGeom prst="rect">
            <a:avLst/>
          </a:prstGeom>
          <a:ln>
            <a:noFill/>
          </a:ln>
        </p:spPr>
      </p:pic>
      <p:sp>
        <p:nvSpPr>
          <p:cNvPr id="263" name="TextShape 5"/>
          <p:cNvSpPr txBox="1"/>
          <p:nvPr/>
        </p:nvSpPr>
        <p:spPr>
          <a:xfrm>
            <a:off x="360000" y="4248000"/>
            <a:ext cx="8352000" cy="1472760"/>
          </a:xfrm>
          <a:prstGeom prst="rect">
            <a:avLst/>
          </a:prstGeom>
          <a:solidFill>
            <a:srgbClr val="008080"/>
          </a:solidFill>
          <a:ln>
            <a:noFill/>
          </a:ln>
        </p:spPr>
        <p:txBody>
          <a:bodyPr lIns="90000" tIns="45000" rIns="90000" bIns="45000"/>
          <a:lstStyle/>
          <a:p>
            <a:r>
              <a:rPr lang="en-AU">
                <a:solidFill>
                  <a:srgbClr val="FFFFFF"/>
                </a:solidFill>
                <a:latin typeface="Verdana"/>
              </a:rPr>
              <a:t>Build copyright into donor agreements, with OA as an option - giving copyright owners a choice can have positive results</a:t>
            </a:r>
            <a:endParaRPr/>
          </a:p>
          <a:p>
            <a:r>
              <a:rPr lang="en-AU">
                <a:solidFill>
                  <a:srgbClr val="FFFFFF"/>
                </a:solidFill>
                <a:latin typeface="Verdana"/>
              </a:rPr>
              <a:t>Work with donors/community to create OA native materials</a:t>
            </a:r>
            <a:endParaRPr/>
          </a:p>
          <a:p>
            <a:r>
              <a:rPr lang="en-AU">
                <a:solidFill>
                  <a:srgbClr val="FFFFFF"/>
                </a:solidFill>
                <a:latin typeface="Verdana"/>
              </a:rPr>
              <a:t>Build OA into your outreach initiatives – make it work for you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456840" y="71280"/>
            <a:ext cx="8224920" cy="989640"/>
          </a:xfrm>
          <a:prstGeom prst="rect">
            <a:avLst/>
          </a:prstGeom>
          <a:noFill/>
          <a:ln>
            <a:noFill/>
          </a:ln>
        </p:spPr>
        <p:txBody>
          <a:bodyPr anchor="ctr"/>
          <a:lstStyle/>
          <a:p>
            <a:pPr algn="ctr"/>
            <a:r>
              <a:rPr lang="en-AU" sz="3600">
                <a:solidFill>
                  <a:srgbClr val="009999"/>
                </a:solidFill>
                <a:latin typeface="Arial"/>
              </a:rPr>
              <a:t>Tropenmuseum </a:t>
            </a:r>
            <a:endParaRPr/>
          </a:p>
        </p:txBody>
      </p:sp>
      <p:sp>
        <p:nvSpPr>
          <p:cNvPr id="265" name="CustomShape 2"/>
          <p:cNvSpPr/>
          <p:nvPr/>
        </p:nvSpPr>
        <p:spPr>
          <a:xfrm>
            <a:off x="396720" y="5288040"/>
            <a:ext cx="8496360" cy="113004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AU">
                <a:solidFill>
                  <a:srgbClr val="FFFFFF"/>
                </a:solidFill>
                <a:latin typeface="Arial"/>
              </a:rPr>
              <a:t>It was an easy way to…engage new audiences…[and] spread the stories from the collection…In the end I think more people will visit the museum and look online.</a:t>
            </a:r>
            <a:endParaRPr/>
          </a:p>
          <a:p>
            <a:pPr algn="r"/>
            <a:r>
              <a:rPr lang="en-AU" sz="1400">
                <a:solidFill>
                  <a:srgbClr val="FFFFFF"/>
                </a:solidFill>
                <a:latin typeface="Arial"/>
              </a:rPr>
              <a:t>– Susanne Ton, Manager of Multimedia Production, Tropenmuseum</a:t>
            </a:r>
            <a:endParaRPr/>
          </a:p>
          <a:p>
            <a:pPr algn="r"/>
            <a:r>
              <a:rPr lang="en-AU" sz="1000">
                <a:solidFill>
                  <a:srgbClr val="FFFFFF"/>
                </a:solidFill>
                <a:latin typeface="Arial"/>
              </a:rPr>
              <a:t>http://www.youtube.com/user/wikimedianl#play/all/uploads-all/0/4aPatvL5kvo</a:t>
            </a:r>
            <a:r>
              <a:rPr lang="en-AU">
                <a:solidFill>
                  <a:srgbClr val="FFFFFF"/>
                </a:solidFill>
                <a:latin typeface="Arial"/>
              </a:rPr>
              <a:t> </a:t>
            </a:r>
            <a:endParaRPr/>
          </a:p>
        </p:txBody>
      </p:sp>
      <p:pic>
        <p:nvPicPr>
          <p:cNvPr id="266" name="Picture 12"/>
          <p:cNvPicPr/>
          <p:nvPr/>
        </p:nvPicPr>
        <p:blipFill>
          <a:blip r:embed="rId3"/>
          <a:stretch/>
        </p:blipFill>
        <p:spPr>
          <a:xfrm>
            <a:off x="3500280" y="2643120"/>
            <a:ext cx="2440080" cy="1636920"/>
          </a:xfrm>
          <a:prstGeom prst="rect">
            <a:avLst/>
          </a:prstGeom>
          <a:ln>
            <a:noFill/>
          </a:ln>
        </p:spPr>
      </p:pic>
      <p:pic>
        <p:nvPicPr>
          <p:cNvPr id="267" name="Picture 14"/>
          <p:cNvPicPr/>
          <p:nvPr/>
        </p:nvPicPr>
        <p:blipFill>
          <a:blip r:embed="rId4"/>
          <a:stretch/>
        </p:blipFill>
        <p:spPr>
          <a:xfrm>
            <a:off x="928800" y="2901960"/>
            <a:ext cx="1844640" cy="1606680"/>
          </a:xfrm>
          <a:prstGeom prst="rect">
            <a:avLst/>
          </a:prstGeom>
          <a:ln>
            <a:noFill/>
          </a:ln>
        </p:spPr>
      </p:pic>
      <p:sp>
        <p:nvSpPr>
          <p:cNvPr id="268" name="Line 3"/>
          <p:cNvSpPr/>
          <p:nvPr/>
        </p:nvSpPr>
        <p:spPr>
          <a:xfrm flipV="1">
            <a:off x="2500200" y="3573000"/>
            <a:ext cx="2287800" cy="427320"/>
          </a:xfrm>
          <a:prstGeom prst="line">
            <a:avLst/>
          </a:prstGeom>
          <a:ln w="63360">
            <a:solidFill>
              <a:srgbClr val="CC0000"/>
            </a:solidFill>
            <a:miter/>
            <a:tailEnd type="triangle" w="med" len="med"/>
          </a:ln>
        </p:spPr>
      </p:sp>
      <p:sp>
        <p:nvSpPr>
          <p:cNvPr id="269" name="CustomShape 4"/>
          <p:cNvSpPr/>
          <p:nvPr/>
        </p:nvSpPr>
        <p:spPr>
          <a:xfrm>
            <a:off x="4929120" y="3357720"/>
            <a:ext cx="1011240" cy="502920"/>
          </a:xfrm>
          <a:prstGeom prst="rect">
            <a:avLst/>
          </a:prstGeom>
          <a:noFill/>
          <a:ln w="37800">
            <a:solidFill>
              <a:srgbClr val="CC0000"/>
            </a:solidFill>
            <a:miter/>
          </a:ln>
        </p:spPr>
        <p:style>
          <a:lnRef idx="0">
            <a:scrgbClr r="0" g="0" b="0"/>
          </a:lnRef>
          <a:fillRef idx="0">
            <a:scrgbClr r="0" g="0" b="0"/>
          </a:fillRef>
          <a:effectRef idx="0">
            <a:scrgbClr r="0" g="0" b="0"/>
          </a:effectRef>
          <a:fontRef idx="minor"/>
        </p:style>
      </p:sp>
      <p:sp>
        <p:nvSpPr>
          <p:cNvPr id="270" name="CustomShape 5"/>
          <p:cNvSpPr/>
          <p:nvPr/>
        </p:nvSpPr>
        <p:spPr>
          <a:xfrm>
            <a:off x="2003400" y="3908520"/>
            <a:ext cx="322200" cy="156960"/>
          </a:xfrm>
          <a:prstGeom prst="rect">
            <a:avLst/>
          </a:prstGeom>
          <a:noFill/>
          <a:ln w="37800">
            <a:solidFill>
              <a:srgbClr val="CC0000"/>
            </a:solidFill>
            <a:miter/>
          </a:ln>
        </p:spPr>
        <p:style>
          <a:lnRef idx="0">
            <a:scrgbClr r="0" g="0" b="0"/>
          </a:lnRef>
          <a:fillRef idx="0">
            <a:scrgbClr r="0" g="0" b="0"/>
          </a:fillRef>
          <a:effectRef idx="0">
            <a:scrgbClr r="0" g="0" b="0"/>
          </a:effectRef>
          <a:fontRef idx="minor"/>
        </p:style>
      </p:sp>
      <p:pic>
        <p:nvPicPr>
          <p:cNvPr id="271" name="Picture 19"/>
          <p:cNvPicPr/>
          <p:nvPr/>
        </p:nvPicPr>
        <p:blipFill>
          <a:blip r:embed="rId5"/>
          <a:stretch/>
        </p:blipFill>
        <p:spPr>
          <a:xfrm>
            <a:off x="6429240" y="2701800"/>
            <a:ext cx="2392560" cy="1567080"/>
          </a:xfrm>
          <a:prstGeom prst="rect">
            <a:avLst/>
          </a:prstGeom>
          <a:ln>
            <a:noFill/>
          </a:ln>
        </p:spPr>
      </p:pic>
      <p:sp>
        <p:nvSpPr>
          <p:cNvPr id="272" name="Line 6"/>
          <p:cNvSpPr/>
          <p:nvPr/>
        </p:nvSpPr>
        <p:spPr>
          <a:xfrm flipV="1">
            <a:off x="6012000" y="3429000"/>
            <a:ext cx="345960" cy="71280"/>
          </a:xfrm>
          <a:prstGeom prst="line">
            <a:avLst/>
          </a:prstGeom>
          <a:ln w="63360">
            <a:solidFill>
              <a:srgbClr val="CC0000"/>
            </a:solidFill>
            <a:miter/>
            <a:tailEnd type="triangle" w="med" len="med"/>
          </a:ln>
        </p:spPr>
      </p:sp>
      <p:sp>
        <p:nvSpPr>
          <p:cNvPr id="273" name="CustomShape 7"/>
          <p:cNvSpPr/>
          <p:nvPr/>
        </p:nvSpPr>
        <p:spPr>
          <a:xfrm>
            <a:off x="375840" y="4479840"/>
            <a:ext cx="2619000" cy="2462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AU" sz="1000">
                <a:latin typeface="Arial"/>
              </a:rPr>
              <a:t> </a:t>
            </a:r>
            <a:endParaRPr/>
          </a:p>
        </p:txBody>
      </p:sp>
      <p:sp>
        <p:nvSpPr>
          <p:cNvPr id="274" name="CustomShape 8"/>
          <p:cNvSpPr/>
          <p:nvPr/>
        </p:nvSpPr>
        <p:spPr>
          <a:xfrm>
            <a:off x="3252600" y="4292640"/>
            <a:ext cx="2722680" cy="2462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AU" sz="1000">
                <a:latin typeface="Arial"/>
              </a:rPr>
              <a:t> </a:t>
            </a:r>
            <a:endParaRPr/>
          </a:p>
        </p:txBody>
      </p:sp>
      <p:sp>
        <p:nvSpPr>
          <p:cNvPr id="275" name="CustomShape 9"/>
          <p:cNvSpPr/>
          <p:nvPr/>
        </p:nvSpPr>
        <p:spPr>
          <a:xfrm>
            <a:off x="6300720" y="4292640"/>
            <a:ext cx="2322720" cy="398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sz="1000">
                <a:latin typeface="Arial"/>
              </a:rPr>
              <a:t> </a:t>
            </a:r>
            <a:endParaRPr/>
          </a:p>
        </p:txBody>
      </p:sp>
      <p:sp>
        <p:nvSpPr>
          <p:cNvPr id="276" name="CustomShape 10"/>
          <p:cNvSpPr/>
          <p:nvPr/>
        </p:nvSpPr>
        <p:spPr>
          <a:xfrm>
            <a:off x="539640" y="928800"/>
            <a:ext cx="8104320" cy="1465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a:solidFill>
                  <a:srgbClr val="000000"/>
                </a:solidFill>
                <a:latin typeface="Arial"/>
              </a:rPr>
              <a:t>museum of the tropics, Amsterdam</a:t>
            </a:r>
            <a:endParaRPr/>
          </a:p>
          <a:p>
            <a:r>
              <a:rPr lang="en-AU">
                <a:solidFill>
                  <a:srgbClr val="000000"/>
                </a:solidFill>
                <a:latin typeface="Arial"/>
              </a:rPr>
              <a:t>“crowdsourced” open access - invited public to photograph collections and upload to Wikicommons (under CC BY-SA)</a:t>
            </a:r>
            <a:endParaRPr/>
          </a:p>
          <a:p>
            <a:r>
              <a:rPr lang="en-AU">
                <a:latin typeface="Arial"/>
              </a:rPr>
              <a:t>350+ photographs now on Wikicommons for use by museum and on Wikipedia </a:t>
            </a:r>
            <a:r>
              <a:rPr lang="en-AU">
                <a:solidFill>
                  <a:srgbClr val="000000"/>
                </a:solidFill>
                <a:latin typeface="Arial"/>
              </a:rPr>
              <a:t>– with link back</a:t>
            </a:r>
            <a:endParaRPr/>
          </a:p>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 name="TextShape 1"/>
          <p:cNvSpPr txBox="1"/>
          <p:nvPr/>
        </p:nvSpPr>
        <p:spPr>
          <a:xfrm>
            <a:off x="457200" y="58680"/>
            <a:ext cx="8229600" cy="993960"/>
          </a:xfrm>
          <a:prstGeom prst="rect">
            <a:avLst/>
          </a:prstGeom>
          <a:noFill/>
          <a:ln>
            <a:noFill/>
          </a:ln>
        </p:spPr>
        <p:txBody>
          <a:bodyPr anchor="ctr"/>
          <a:lstStyle/>
          <a:p>
            <a:pPr algn="ctr"/>
            <a:r>
              <a:rPr lang="en-GB" sz="3600">
                <a:solidFill>
                  <a:srgbClr val="009999"/>
                </a:solidFill>
                <a:latin typeface="Arial"/>
              </a:rPr>
              <a:t>institution’s copyright</a:t>
            </a:r>
            <a:endParaRPr/>
          </a:p>
        </p:txBody>
      </p:sp>
      <p:sp>
        <p:nvSpPr>
          <p:cNvPr id="278" name="CustomShape 2"/>
          <p:cNvSpPr/>
          <p:nvPr/>
        </p:nvSpPr>
        <p:spPr>
          <a:xfrm>
            <a:off x="468360" y="1053360"/>
            <a:ext cx="5040360" cy="3264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dirty="0">
                <a:latin typeface="Verdana"/>
              </a:rPr>
              <a:t>Materials produced as part of an officer’s employment owned by the institution</a:t>
            </a:r>
            <a:endParaRPr dirty="0"/>
          </a:p>
          <a:p>
            <a:r>
              <a:rPr lang="en-AU" dirty="0">
                <a:latin typeface="Verdana"/>
              </a:rPr>
              <a:t>These can be made available on terms of your choosing</a:t>
            </a:r>
            <a:endParaRPr dirty="0"/>
          </a:p>
          <a:p>
            <a:r>
              <a:rPr lang="en-AU" dirty="0">
                <a:latin typeface="Verdana"/>
              </a:rPr>
              <a:t>Institutions produce large amounts of material that isn’t monetized and can be easily licensed </a:t>
            </a:r>
            <a:r>
              <a:rPr lang="en-AU" dirty="0" err="1">
                <a:latin typeface="Verdana"/>
              </a:rPr>
              <a:t>eg</a:t>
            </a:r>
            <a:r>
              <a:rPr lang="en-AU" dirty="0">
                <a:latin typeface="Verdana"/>
              </a:rPr>
              <a:t> catalogue descriptions, articles, policies, educational materials</a:t>
            </a:r>
            <a:endParaRPr dirty="0"/>
          </a:p>
          <a:p>
            <a:r>
              <a:rPr lang="en-AU" dirty="0">
                <a:latin typeface="Verdana"/>
              </a:rPr>
              <a:t>Doesn't have to be all or nothing – licence part, raw, low res (</a:t>
            </a:r>
            <a:r>
              <a:rPr lang="en-AU" dirty="0" err="1">
                <a:latin typeface="Verdana"/>
              </a:rPr>
              <a:t>eg</a:t>
            </a:r>
            <a:r>
              <a:rPr lang="en-AU" dirty="0">
                <a:latin typeface="Verdana"/>
              </a:rPr>
              <a:t> Al Jazeera)</a:t>
            </a:r>
            <a:endParaRPr dirty="0"/>
          </a:p>
        </p:txBody>
      </p:sp>
      <p:pic>
        <p:nvPicPr>
          <p:cNvPr id="279" name="Picture 278"/>
          <p:cNvPicPr/>
          <p:nvPr/>
        </p:nvPicPr>
        <p:blipFill>
          <a:blip r:embed="rId3"/>
          <a:stretch/>
        </p:blipFill>
        <p:spPr>
          <a:xfrm>
            <a:off x="5756760" y="1161360"/>
            <a:ext cx="2739960" cy="2870640"/>
          </a:xfrm>
          <a:prstGeom prst="rect">
            <a:avLst/>
          </a:prstGeom>
          <a:ln>
            <a:noFill/>
          </a:ln>
        </p:spPr>
      </p:pic>
      <p:sp>
        <p:nvSpPr>
          <p:cNvPr id="280" name="CustomShape 3"/>
          <p:cNvSpPr/>
          <p:nvPr/>
        </p:nvSpPr>
        <p:spPr>
          <a:xfrm>
            <a:off x="5580000" y="4021200"/>
            <a:ext cx="3384720" cy="5508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GB" sz="1000">
                <a:latin typeface="Arial"/>
              </a:rPr>
              <a:t>Powerhouse Museum collection record  </a:t>
            </a:r>
            <a:endParaRPr/>
          </a:p>
        </p:txBody>
      </p:sp>
      <p:sp>
        <p:nvSpPr>
          <p:cNvPr id="281" name="CustomShape 4"/>
          <p:cNvSpPr/>
          <p:nvPr/>
        </p:nvSpPr>
        <p:spPr>
          <a:xfrm>
            <a:off x="468360" y="6003360"/>
            <a:ext cx="8315640" cy="64260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GB" b="1">
                <a:solidFill>
                  <a:srgbClr val="FFFFFF"/>
                </a:solidFill>
                <a:latin typeface="Verdana"/>
              </a:rPr>
              <a:t>Watch out for. . . t</a:t>
            </a:r>
            <a:r>
              <a:rPr lang="en-GB">
                <a:solidFill>
                  <a:srgbClr val="FFFFFF"/>
                </a:solidFill>
                <a:latin typeface="Verdana"/>
              </a:rPr>
              <a:t>hird party content; restrictive internal policies – knee jerk restriction of material without good reason</a:t>
            </a:r>
            <a:endParaRPr/>
          </a:p>
        </p:txBody>
      </p:sp>
      <p:sp>
        <p:nvSpPr>
          <p:cNvPr id="282" name="TextShape 5"/>
          <p:cNvSpPr txBox="1"/>
          <p:nvPr/>
        </p:nvSpPr>
        <p:spPr>
          <a:xfrm>
            <a:off x="468360" y="4536000"/>
            <a:ext cx="8315640" cy="1330200"/>
          </a:xfrm>
          <a:prstGeom prst="rect">
            <a:avLst/>
          </a:prstGeom>
          <a:solidFill>
            <a:srgbClr val="008080"/>
          </a:solidFill>
          <a:ln>
            <a:noFill/>
          </a:ln>
        </p:spPr>
        <p:txBody>
          <a:bodyPr lIns="90000" tIns="45000" rIns="90000" bIns="45000"/>
          <a:lstStyle/>
          <a:p>
            <a:r>
              <a:rPr lang="en-AU">
                <a:solidFill>
                  <a:srgbClr val="FFFFFF"/>
                </a:solidFill>
                <a:latin typeface="Verdana"/>
              </a:rPr>
              <a:t>Think about who you want to use the material and how - work out your license from there</a:t>
            </a:r>
            <a:endParaRPr/>
          </a:p>
          <a:p>
            <a:r>
              <a:rPr lang="en-AU">
                <a:solidFill>
                  <a:srgbClr val="FFFFFF"/>
                </a:solidFill>
                <a:latin typeface="Verdana"/>
              </a:rPr>
              <a:t>Think about compatibility – eg if you want materials to be used on Wikipedia they must be CC0, BY or BY-SA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1"/>
          <p:cNvSpPr txBox="1"/>
          <p:nvPr/>
        </p:nvSpPr>
        <p:spPr>
          <a:xfrm>
            <a:off x="457200" y="275040"/>
            <a:ext cx="8229600" cy="993960"/>
          </a:xfrm>
          <a:prstGeom prst="rect">
            <a:avLst/>
          </a:prstGeom>
          <a:noFill/>
          <a:ln>
            <a:noFill/>
          </a:ln>
        </p:spPr>
        <p:txBody>
          <a:bodyPr anchor="ctr"/>
          <a:lstStyle/>
          <a:p>
            <a:pPr algn="ctr"/>
            <a:r>
              <a:rPr lang="en-GB" sz="3600">
                <a:solidFill>
                  <a:srgbClr val="009999"/>
                </a:solidFill>
                <a:latin typeface="Arial"/>
              </a:rPr>
              <a:t>data</a:t>
            </a:r>
            <a:endParaRPr/>
          </a:p>
        </p:txBody>
      </p:sp>
      <p:sp>
        <p:nvSpPr>
          <p:cNvPr id="284" name="CustomShape 2"/>
          <p:cNvSpPr/>
          <p:nvPr/>
        </p:nvSpPr>
        <p:spPr>
          <a:xfrm>
            <a:off x="504000" y="1296000"/>
            <a:ext cx="5040360" cy="1608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a:latin typeface="Verdana"/>
              </a:rPr>
              <a:t>Increasingly important - for sharing, discovery, data=mining</a:t>
            </a:r>
            <a:endParaRPr/>
          </a:p>
          <a:p>
            <a:r>
              <a:rPr lang="en-AU">
                <a:latin typeface="Verdana"/>
              </a:rPr>
              <a:t>Very low hanging fruit – often not covered by copyright, where is owned by institution</a:t>
            </a:r>
            <a:endParaRPr/>
          </a:p>
        </p:txBody>
      </p:sp>
      <p:pic>
        <p:nvPicPr>
          <p:cNvPr id="285" name="Picture 284"/>
          <p:cNvPicPr/>
          <p:nvPr/>
        </p:nvPicPr>
        <p:blipFill>
          <a:blip r:embed="rId2"/>
          <a:stretch/>
        </p:blipFill>
        <p:spPr>
          <a:xfrm>
            <a:off x="6120720" y="1104840"/>
            <a:ext cx="1766160" cy="2423160"/>
          </a:xfrm>
          <a:prstGeom prst="rect">
            <a:avLst/>
          </a:prstGeom>
          <a:ln>
            <a:noFill/>
          </a:ln>
        </p:spPr>
      </p:pic>
      <p:sp>
        <p:nvSpPr>
          <p:cNvPr id="286" name="TextShape 3"/>
          <p:cNvSpPr txBox="1"/>
          <p:nvPr/>
        </p:nvSpPr>
        <p:spPr>
          <a:xfrm>
            <a:off x="380520" y="3844080"/>
            <a:ext cx="8511480" cy="2295720"/>
          </a:xfrm>
          <a:prstGeom prst="rect">
            <a:avLst/>
          </a:prstGeom>
          <a:solidFill>
            <a:srgbClr val="008080"/>
          </a:solidFill>
          <a:ln>
            <a:noFill/>
          </a:ln>
        </p:spPr>
        <p:txBody>
          <a:bodyPr lIns="90000" tIns="45000" rIns="90000" bIns="45000"/>
          <a:lstStyle/>
          <a:p>
            <a:r>
              <a:rPr lang="en-AU">
                <a:solidFill>
                  <a:srgbClr val="FFFFFF"/>
                </a:solidFill>
                <a:latin typeface="Verdana"/>
              </a:rPr>
              <a:t>Do license your data – international rules are too variable to rely on public domain</a:t>
            </a:r>
            <a:endParaRPr/>
          </a:p>
          <a:p>
            <a:r>
              <a:rPr lang="en-AU">
                <a:solidFill>
                  <a:srgbClr val="FFFFFF"/>
                </a:solidFill>
                <a:latin typeface="Verdana"/>
              </a:rPr>
              <a:t>Best practice is CC0 – to ensure maximum compatibility and prevent attribution stacking – norms can ask for attribution (Europeana, Harvard, British Library)</a:t>
            </a:r>
            <a:endParaRPr/>
          </a:p>
          <a:p>
            <a:r>
              <a:rPr lang="en-AU">
                <a:solidFill>
                  <a:srgbClr val="FFFFFF"/>
                </a:solidFill>
                <a:latin typeface="Verdana"/>
              </a:rPr>
              <a:t>Next best CC-BY – if really want attribution to be legal requirement or are concerned about uncertainties in Oz law (OCLC)</a:t>
            </a:r>
            <a:endParaRPr/>
          </a:p>
        </p:txBody>
      </p:sp>
      <p:sp>
        <p:nvSpPr>
          <p:cNvPr id="287" name="CustomShape 4"/>
          <p:cNvSpPr/>
          <p:nvPr/>
        </p:nvSpPr>
        <p:spPr>
          <a:xfrm>
            <a:off x="396360" y="6255360"/>
            <a:ext cx="8459640" cy="36828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GB" b="1">
                <a:solidFill>
                  <a:srgbClr val="FFFFFF"/>
                </a:solidFill>
                <a:latin typeface="Verdana"/>
              </a:rPr>
              <a:t>Watch out for. . . </a:t>
            </a:r>
            <a:r>
              <a:rPr lang="en-GB">
                <a:solidFill>
                  <a:srgbClr val="FFFFFF"/>
                </a:solidFill>
                <a:latin typeface="Verdana"/>
              </a:rPr>
              <a:t>restrictions on remix which silo data eg ShareAlike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457200" y="275400"/>
            <a:ext cx="8229600" cy="993960"/>
          </a:xfrm>
          <a:prstGeom prst="rect">
            <a:avLst/>
          </a:prstGeom>
          <a:noFill/>
          <a:ln>
            <a:noFill/>
          </a:ln>
        </p:spPr>
        <p:txBody>
          <a:bodyPr anchor="ctr"/>
          <a:lstStyle/>
          <a:p>
            <a:pPr algn="ctr"/>
            <a:r>
              <a:rPr lang="en-GB" sz="3600">
                <a:solidFill>
                  <a:srgbClr val="009999"/>
                </a:solidFill>
                <a:latin typeface="Arial"/>
              </a:rPr>
              <a:t>Orphan works?</a:t>
            </a:r>
            <a:endParaRPr/>
          </a:p>
        </p:txBody>
      </p:sp>
      <p:sp>
        <p:nvSpPr>
          <p:cNvPr id="289" name="CustomShape 2"/>
          <p:cNvSpPr/>
          <p:nvPr/>
        </p:nvSpPr>
        <p:spPr>
          <a:xfrm>
            <a:off x="433080" y="1639080"/>
            <a:ext cx="3562920" cy="2299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r>
              <a:rPr lang="en-AU">
                <a:latin typeface="Arial"/>
              </a:rPr>
              <a:t>Possibly a 4</a:t>
            </a:r>
            <a:r>
              <a:rPr lang="en-AU" baseline="101000">
                <a:latin typeface="Arial"/>
              </a:rPr>
              <a:t>th</a:t>
            </a:r>
            <a:r>
              <a:rPr lang="en-AU">
                <a:latin typeface="Arial"/>
              </a:rPr>
              <a:t> low hanging fruit? (depending on how risk averse you are)</a:t>
            </a:r>
            <a:endParaRPr/>
          </a:p>
          <a:p>
            <a:r>
              <a:rPr lang="en-AU">
                <a:latin typeface="Arial"/>
              </a:rPr>
              <a:t>More likely to be covered by fair use than other works, and other exceptions in other jurisdictions</a:t>
            </a:r>
            <a:endParaRPr/>
          </a:p>
          <a:p>
            <a:endParaRPr/>
          </a:p>
        </p:txBody>
      </p:sp>
      <p:pic>
        <p:nvPicPr>
          <p:cNvPr id="290" name="Picture 289"/>
          <p:cNvPicPr/>
          <p:nvPr/>
        </p:nvPicPr>
        <p:blipFill>
          <a:blip r:embed="rId2"/>
          <a:stretch/>
        </p:blipFill>
        <p:spPr>
          <a:xfrm>
            <a:off x="4284000" y="1440000"/>
            <a:ext cx="4176000" cy="3985920"/>
          </a:xfrm>
          <a:prstGeom prst="rect">
            <a:avLst/>
          </a:prstGeom>
          <a:ln>
            <a:noFill/>
          </a:ln>
        </p:spPr>
      </p:pic>
      <p:sp>
        <p:nvSpPr>
          <p:cNvPr id="291" name="TextShape 3"/>
          <p:cNvSpPr txBox="1"/>
          <p:nvPr/>
        </p:nvSpPr>
        <p:spPr>
          <a:xfrm>
            <a:off x="420840" y="3744000"/>
            <a:ext cx="3539160" cy="1604520"/>
          </a:xfrm>
          <a:prstGeom prst="rect">
            <a:avLst/>
          </a:prstGeom>
          <a:solidFill>
            <a:srgbClr val="008080"/>
          </a:solidFill>
          <a:ln>
            <a:noFill/>
          </a:ln>
        </p:spPr>
        <p:txBody>
          <a:bodyPr lIns="90000" tIns="45000" rIns="90000" bIns="45000"/>
          <a:lstStyle/>
          <a:p>
            <a:r>
              <a:rPr lang="en-AU">
                <a:solidFill>
                  <a:srgbClr val="FFFFFF"/>
                </a:solidFill>
                <a:latin typeface="Arial"/>
              </a:rPr>
              <a:t>Use strategies to manage risk eg website statements; processes when owner comes forward</a:t>
            </a:r>
            <a:endParaRPr/>
          </a:p>
          <a:p>
            <a:r>
              <a:rPr lang="en-AU">
                <a:solidFill>
                  <a:srgbClr val="FFFFFF"/>
                </a:solidFill>
                <a:latin typeface="Arial"/>
              </a:rPr>
              <a:t>Be thoughtful of what materials you use</a:t>
            </a:r>
            <a:endParaRPr/>
          </a:p>
        </p:txBody>
      </p:sp>
      <p:sp>
        <p:nvSpPr>
          <p:cNvPr id="292" name="CustomShape 4"/>
          <p:cNvSpPr/>
          <p:nvPr/>
        </p:nvSpPr>
        <p:spPr>
          <a:xfrm>
            <a:off x="1188000" y="5844600"/>
            <a:ext cx="6912000" cy="64260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r>
              <a:rPr lang="en-GB" b="1">
                <a:solidFill>
                  <a:srgbClr val="FFFFFF"/>
                </a:solidFill>
                <a:latin typeface="Verdana"/>
              </a:rPr>
              <a:t>Watch out for. . . </a:t>
            </a:r>
            <a:r>
              <a:rPr lang="en-GB">
                <a:solidFill>
                  <a:srgbClr val="FFFFFF"/>
                </a:solidFill>
                <a:latin typeface="Verdana"/>
              </a:rPr>
              <a:t>institutional policies that are too tight (require absolute sureties) or too loose (cavalier)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93" name="TextShape 1"/>
          <p:cNvSpPr txBox="1"/>
          <p:nvPr/>
        </p:nvSpPr>
        <p:spPr>
          <a:xfrm>
            <a:off x="4176720" y="801360"/>
            <a:ext cx="4713120" cy="5622120"/>
          </a:xfrm>
          <a:prstGeom prst="rect">
            <a:avLst/>
          </a:prstGeom>
          <a:solidFill>
            <a:srgbClr val="000000">
              <a:alpha val="23000"/>
            </a:srgbClr>
          </a:solidFill>
          <a:ln>
            <a:noFill/>
          </a:ln>
        </p:spPr>
        <p:txBody>
          <a:bodyPr lIns="90000" tIns="46800" rIns="90000" bIns="46800"/>
          <a:lstStyle/>
          <a:p>
            <a:pPr>
              <a:lnSpc>
                <a:spcPct val="90000"/>
              </a:lnSpc>
            </a:pPr>
            <a:r>
              <a:rPr lang="en-AU" sz="2400">
                <a:solidFill>
                  <a:srgbClr val="FFFFFF"/>
                </a:solidFill>
                <a:latin typeface="Verdana"/>
              </a:rPr>
              <a:t>Before you license, </a:t>
            </a:r>
            <a:r>
              <a:rPr lang="en-AU" sz="2400">
                <a:solidFill>
                  <a:srgbClr val="FF0000"/>
                </a:solidFill>
                <a:latin typeface="Verdana"/>
              </a:rPr>
              <a:t>think</a:t>
            </a:r>
            <a:r>
              <a:rPr lang="en-AU" sz="2400">
                <a:solidFill>
                  <a:srgbClr val="FFFFFF"/>
                </a:solidFill>
                <a:latin typeface="Verdana"/>
              </a:rPr>
              <a:t>:</a:t>
            </a:r>
            <a:endParaRPr/>
          </a:p>
          <a:p>
            <a:pPr>
              <a:lnSpc>
                <a:spcPct val="100000"/>
              </a:lnSpc>
            </a:pPr>
            <a:r>
              <a:rPr lang="en-GB" sz="2400">
                <a:solidFill>
                  <a:srgbClr val="FFFFFF"/>
                </a:solidFill>
                <a:latin typeface="Verdana"/>
              </a:rPr>
              <a:t>What do you want to license?</a:t>
            </a:r>
            <a:endParaRPr/>
          </a:p>
          <a:p>
            <a:pPr>
              <a:lnSpc>
                <a:spcPct val="100000"/>
              </a:lnSpc>
            </a:pPr>
            <a:r>
              <a:rPr lang="en-GB" sz="2400">
                <a:solidFill>
                  <a:srgbClr val="FFFFFF"/>
                </a:solidFill>
                <a:latin typeface="Verdana"/>
              </a:rPr>
              <a:t>Who do you want to use the material, and when? Are you choosing the right licence? </a:t>
            </a:r>
            <a:endParaRPr/>
          </a:p>
          <a:p>
            <a:pPr>
              <a:lnSpc>
                <a:spcPct val="100000"/>
              </a:lnSpc>
            </a:pPr>
            <a:r>
              <a:rPr lang="en-GB" sz="2400">
                <a:solidFill>
                  <a:srgbClr val="FFFFFF"/>
                </a:solidFill>
                <a:latin typeface="Verdana"/>
              </a:rPr>
              <a:t>Do you have the rights to license the material? Are you using anyone else’s material?</a:t>
            </a:r>
            <a:endParaRPr/>
          </a:p>
          <a:p>
            <a:pPr>
              <a:lnSpc>
                <a:spcPct val="100000"/>
              </a:lnSpc>
            </a:pPr>
            <a:r>
              <a:rPr lang="en-GB" sz="2400">
                <a:solidFill>
                  <a:srgbClr val="FFFFFF"/>
                </a:solidFill>
                <a:latin typeface="Verdana"/>
              </a:rPr>
              <a:t>Are you sure? You can't change your mind (or not easily)</a:t>
            </a:r>
            <a:endParaRPr/>
          </a:p>
        </p:txBody>
      </p:sp>
      <p:sp>
        <p:nvSpPr>
          <p:cNvPr id="294" name="CustomShape 2"/>
          <p:cNvSpPr/>
          <p:nvPr/>
        </p:nvSpPr>
        <p:spPr>
          <a:xfrm>
            <a:off x="-39240" y="0"/>
            <a:ext cx="3690360" cy="5508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lstStyle/>
          <a:p>
            <a:r>
              <a:rPr lang="en-GB" sz="1000">
                <a:solidFill>
                  <a:srgbClr val="FFFFFF"/>
                </a:solidFill>
                <a:latin typeface="Arial"/>
              </a:rPr>
              <a:t>Thinking Hot by </a:t>
            </a:r>
            <a:endParaRPr/>
          </a:p>
          <a:p>
            <a:r>
              <a:rPr lang="en-GB" sz="1000">
                <a:solidFill>
                  <a:srgbClr val="FFFFFF"/>
                </a:solidFill>
                <a:latin typeface="Arial"/>
              </a:rPr>
              <a:t> available at  </a:t>
            </a:r>
            <a:endParaRPr/>
          </a:p>
          <a:p>
            <a:r>
              <a:rPr lang="en-GB" sz="1000">
                <a:solidFill>
                  <a:srgbClr val="FFFFFF"/>
                </a:solidFill>
                <a:latin typeface="Arial"/>
              </a:rPr>
              <a:t>under a Creative Commons Attribution 2.0 licence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457200" y="220680"/>
            <a:ext cx="8229600" cy="993960"/>
          </a:xfrm>
          <a:prstGeom prst="rect">
            <a:avLst/>
          </a:prstGeom>
          <a:noFill/>
          <a:ln>
            <a:noFill/>
          </a:ln>
        </p:spPr>
        <p:txBody>
          <a:bodyPr anchor="ctr"/>
          <a:lstStyle/>
          <a:p>
            <a:pPr algn="ctr"/>
            <a:r>
              <a:rPr lang="en-AU" sz="3600">
                <a:solidFill>
                  <a:srgbClr val="009999"/>
                </a:solidFill>
                <a:latin typeface="Arial"/>
              </a:rPr>
              <a:t>final messages</a:t>
            </a:r>
            <a:endParaRPr/>
          </a:p>
        </p:txBody>
      </p:sp>
      <p:sp>
        <p:nvSpPr>
          <p:cNvPr id="296" name="CustomShape 2"/>
          <p:cNvSpPr/>
          <p:nvPr/>
        </p:nvSpPr>
        <p:spPr>
          <a:xfrm>
            <a:off x="500040" y="1592280"/>
            <a:ext cx="8393040" cy="4537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AU" sz="2200" dirty="0">
                <a:latin typeface="Arial"/>
              </a:rPr>
              <a:t>you can make your collection available – look for the easy steps</a:t>
            </a:r>
            <a:endParaRPr dirty="0"/>
          </a:p>
          <a:p>
            <a:r>
              <a:rPr lang="en-AU" sz="2200" dirty="0">
                <a:latin typeface="Arial"/>
              </a:rPr>
              <a:t>think carefully about how you’re licensing and why – don’t just assume you should (or can) lock things up</a:t>
            </a:r>
            <a:endParaRPr dirty="0"/>
          </a:p>
          <a:p>
            <a:r>
              <a:rPr lang="en-AU" sz="2200" dirty="0">
                <a:latin typeface="Arial"/>
              </a:rPr>
              <a:t>think about costs of current system – could pro-active clearance create efficiencies?</a:t>
            </a:r>
            <a:endParaRPr dirty="0"/>
          </a:p>
          <a:p>
            <a:r>
              <a:rPr lang="en-AU" sz="2200" dirty="0">
                <a:latin typeface="Arial"/>
              </a:rPr>
              <a:t>think about new business models – could open access be a benefit?</a:t>
            </a:r>
            <a:endParaRPr dirty="0"/>
          </a:p>
          <a:p>
            <a:r>
              <a:rPr lang="en-AU" sz="2200" dirty="0">
                <a:latin typeface="Arial"/>
              </a:rPr>
              <a:t>think about licensing ethics – should you restrict access?</a:t>
            </a:r>
            <a:endParaRPr dirty="0"/>
          </a:p>
          <a:p>
            <a:r>
              <a:rPr lang="en-AU" sz="2200" dirty="0">
                <a:latin typeface="Arial"/>
              </a:rPr>
              <a:t>access adds value – something locked in a filing cabinet is no good to anyone</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7" name="Picture 296"/>
          <p:cNvPicPr/>
          <p:nvPr/>
        </p:nvPicPr>
        <p:blipFill>
          <a:blip r:embed="rId3"/>
          <a:stretch/>
        </p:blipFill>
        <p:spPr>
          <a:xfrm>
            <a:off x="0" y="0"/>
            <a:ext cx="9144000" cy="6858000"/>
          </a:xfrm>
          <a:prstGeom prst="rect">
            <a:avLst/>
          </a:prstGeom>
          <a:ln>
            <a:noFill/>
          </a:ln>
        </p:spPr>
      </p:pic>
      <p:sp>
        <p:nvSpPr>
          <p:cNvPr id="298" name="TextShape 1"/>
          <p:cNvSpPr txBox="1"/>
          <p:nvPr/>
        </p:nvSpPr>
        <p:spPr>
          <a:xfrm>
            <a:off x="457200" y="345600"/>
            <a:ext cx="8229600" cy="1143360"/>
          </a:xfrm>
          <a:prstGeom prst="rect">
            <a:avLst/>
          </a:prstGeom>
          <a:solidFill>
            <a:srgbClr val="008000">
              <a:alpha val="14000"/>
            </a:srgbClr>
          </a:solidFill>
          <a:ln>
            <a:noFill/>
          </a:ln>
        </p:spPr>
        <p:txBody>
          <a:bodyPr lIns="90000" tIns="46800" rIns="90000" bIns="46800" anchor="ctr"/>
          <a:lstStyle/>
          <a:p>
            <a:pPr algn="ctr"/>
            <a:r>
              <a:rPr lang="en-GB" sz="4400">
                <a:latin typeface="Arial"/>
              </a:rPr>
              <a:t>Thanks</a:t>
            </a:r>
            <a:endParaRPr/>
          </a:p>
        </p:txBody>
      </p:sp>
      <p:sp>
        <p:nvSpPr>
          <p:cNvPr id="299" name="TextShape 2"/>
          <p:cNvSpPr txBox="1"/>
          <p:nvPr/>
        </p:nvSpPr>
        <p:spPr>
          <a:xfrm>
            <a:off x="888120" y="3058920"/>
            <a:ext cx="7931160" cy="3910320"/>
          </a:xfrm>
          <a:prstGeom prst="rect">
            <a:avLst/>
          </a:prstGeom>
          <a:solidFill>
            <a:srgbClr val="008000">
              <a:alpha val="14000"/>
            </a:srgbClr>
          </a:solidFill>
          <a:ln>
            <a:noFill/>
          </a:ln>
        </p:spPr>
        <p:txBody>
          <a:bodyPr lIns="90000" tIns="46800" rIns="90000" bIns="46800"/>
          <a:lstStyle/>
          <a:p>
            <a:pPr algn="ctr">
              <a:lnSpc>
                <a:spcPct val="130000"/>
              </a:lnSpc>
            </a:pPr>
            <a:r>
              <a:rPr lang="en-GB" sz="3200">
                <a:solidFill>
                  <a:srgbClr val="FFFFFF"/>
                </a:solidFill>
                <a:latin typeface="Arial"/>
              </a:rPr>
              <a:t>creativecommons.org.au</a:t>
            </a:r>
            <a:endParaRPr/>
          </a:p>
          <a:p>
            <a:pPr algn="ctr">
              <a:lnSpc>
                <a:spcPct val="130000"/>
              </a:lnSpc>
            </a:pPr>
            <a:endParaRPr/>
          </a:p>
          <a:p>
            <a:pPr algn="ctr">
              <a:lnSpc>
                <a:spcPct val="130000"/>
              </a:lnSpc>
            </a:pPr>
            <a:endParaRPr/>
          </a:p>
          <a:p>
            <a:pPr algn="ctr">
              <a:lnSpc>
                <a:spcPct val="130000"/>
              </a:lnSpc>
            </a:pPr>
            <a:r>
              <a:rPr lang="en-GB">
                <a:solidFill>
                  <a:srgbClr val="FFFFFF"/>
                </a:solidFill>
                <a:latin typeface="Arial"/>
              </a:rPr>
              <a:t> </a:t>
            </a:r>
            <a:endParaRPr/>
          </a:p>
          <a:p>
            <a:pPr algn="ctr">
              <a:lnSpc>
                <a:spcPct val="130000"/>
              </a:lnSpc>
            </a:pPr>
            <a:endParaRPr/>
          </a:p>
        </p:txBody>
      </p:sp>
      <p:pic>
        <p:nvPicPr>
          <p:cNvPr id="300" name="Picture 299"/>
          <p:cNvPicPr/>
          <p:nvPr/>
        </p:nvPicPr>
        <p:blipFill>
          <a:blip r:embed="rId4"/>
          <a:stretch/>
        </p:blipFill>
        <p:spPr>
          <a:xfrm>
            <a:off x="3924360" y="5527800"/>
            <a:ext cx="1341360" cy="471240"/>
          </a:xfrm>
          <a:prstGeom prst="rect">
            <a:avLst/>
          </a:prstGeom>
          <a:ln>
            <a:noFill/>
          </a:ln>
        </p:spPr>
      </p:pic>
      <p:sp>
        <p:nvSpPr>
          <p:cNvPr id="301" name="CustomShape 3"/>
          <p:cNvSpPr/>
          <p:nvPr/>
        </p:nvSpPr>
        <p:spPr>
          <a:xfrm>
            <a:off x="1187280" y="6103800"/>
            <a:ext cx="6985080" cy="459000"/>
          </a:xfrm>
          <a:prstGeom prst="rect">
            <a:avLst/>
          </a:prstGeom>
          <a:solidFill>
            <a:srgbClr val="008000">
              <a:alpha val="23000"/>
            </a:srgbClr>
          </a:solidFill>
          <a:ln>
            <a:noFill/>
          </a:ln>
        </p:spPr>
        <p:style>
          <a:lnRef idx="0">
            <a:scrgbClr r="0" g="0" b="0"/>
          </a:lnRef>
          <a:fillRef idx="0">
            <a:scrgbClr r="0" g="0" b="0"/>
          </a:fillRef>
          <a:effectRef idx="0">
            <a:scrgbClr r="0" g="0" b="0"/>
          </a:effectRef>
          <a:fontRef idx="minor"/>
        </p:style>
        <p:txBody>
          <a:bodyPr lIns="90000" tIns="46800" rIns="90000" bIns="46800"/>
          <a:lstStyle/>
          <a:p>
            <a:pPr algn="ctr"/>
            <a:r>
              <a:rPr lang="en-GB" sz="1200">
                <a:solidFill>
                  <a:srgbClr val="FFFFFF"/>
                </a:solidFill>
                <a:latin typeface="Arial"/>
              </a:rPr>
              <a:t>Unless otherwise noted this slide show and all materials in it is licensed under a Creative Commons Attribution licence. For more information see http://creativecommons.org/licenses/by/3.0. </a:t>
            </a:r>
            <a:endParaRPr/>
          </a:p>
        </p:txBody>
      </p:sp>
      <p:sp>
        <p:nvSpPr>
          <p:cNvPr id="302" name="CustomShape 4"/>
          <p:cNvSpPr/>
          <p:nvPr/>
        </p:nvSpPr>
        <p:spPr>
          <a:xfrm rot="5400000">
            <a:off x="-2617560" y="2627640"/>
            <a:ext cx="5589720" cy="337320"/>
          </a:xfrm>
          <a:prstGeom prst="rect">
            <a:avLst/>
          </a:prstGeom>
          <a:solidFill>
            <a:srgbClr val="008000">
              <a:alpha val="15000"/>
            </a:srgbClr>
          </a:solid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800">
                <a:solidFill>
                  <a:srgbClr val="FFFFFF"/>
                </a:solidFill>
                <a:latin typeface="Arial"/>
              </a:rPr>
              <a:t>Carpeted commons by Glutnix,  CC BY 2.0, http://creativecommons.org/licenses/by/2.0/deed.en </a:t>
            </a:r>
            <a:endParaRPr/>
          </a:p>
        </p:txBody>
      </p:sp>
      <p:pic>
        <p:nvPicPr>
          <p:cNvPr id="303" name="Picture 18"/>
          <p:cNvPicPr/>
          <p:nvPr/>
        </p:nvPicPr>
        <p:blipFill>
          <a:blip r:embed="rId5"/>
          <a:stretch/>
        </p:blipFill>
        <p:spPr>
          <a:xfrm>
            <a:off x="2432880" y="1697040"/>
            <a:ext cx="5416560" cy="118296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CustomShape 1"/>
          <p:cNvSpPr/>
          <p:nvPr/>
        </p:nvSpPr>
        <p:spPr>
          <a:xfrm>
            <a:off x="326520" y="2637000"/>
            <a:ext cx="380628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FF6600"/>
                </a:solidFill>
                <a:latin typeface="Arial"/>
              </a:rPr>
              <a:t>cost of copyright clearance</a:t>
            </a:r>
            <a:endParaRPr/>
          </a:p>
        </p:txBody>
      </p:sp>
      <p:sp>
        <p:nvSpPr>
          <p:cNvPr id="81" name="CustomShape 2"/>
          <p:cNvSpPr/>
          <p:nvPr/>
        </p:nvSpPr>
        <p:spPr>
          <a:xfrm>
            <a:off x="541800" y="3357720"/>
            <a:ext cx="260388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990099"/>
                </a:solidFill>
                <a:latin typeface="Arial"/>
              </a:rPr>
              <a:t>cost of digitisation</a:t>
            </a:r>
            <a:endParaRPr/>
          </a:p>
        </p:txBody>
      </p:sp>
      <p:sp>
        <p:nvSpPr>
          <p:cNvPr id="82" name="CustomShape 3"/>
          <p:cNvSpPr/>
          <p:nvPr/>
        </p:nvSpPr>
        <p:spPr>
          <a:xfrm>
            <a:off x="1550880" y="1700280"/>
            <a:ext cx="234936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660033"/>
                </a:solidFill>
                <a:latin typeface="Arial"/>
              </a:rPr>
              <a:t>orphaned works</a:t>
            </a:r>
            <a:endParaRPr/>
          </a:p>
        </p:txBody>
      </p:sp>
      <p:sp>
        <p:nvSpPr>
          <p:cNvPr id="83" name="CustomShape 4"/>
          <p:cNvSpPr/>
          <p:nvPr/>
        </p:nvSpPr>
        <p:spPr>
          <a:xfrm>
            <a:off x="3782160" y="3357720"/>
            <a:ext cx="189216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CC0000"/>
                </a:solidFill>
                <a:latin typeface="Arial"/>
              </a:rPr>
              <a:t>risk aversion</a:t>
            </a:r>
            <a:endParaRPr/>
          </a:p>
        </p:txBody>
      </p:sp>
      <p:sp>
        <p:nvSpPr>
          <p:cNvPr id="84" name="CustomShape 5"/>
          <p:cNvSpPr/>
          <p:nvPr/>
        </p:nvSpPr>
        <p:spPr>
          <a:xfrm>
            <a:off x="4069080" y="5013360"/>
            <a:ext cx="316332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333399"/>
                </a:solidFill>
                <a:latin typeface="Arial"/>
              </a:rPr>
              <a:t>lack of certainty in law</a:t>
            </a:r>
            <a:endParaRPr/>
          </a:p>
        </p:txBody>
      </p:sp>
      <p:sp>
        <p:nvSpPr>
          <p:cNvPr id="85" name="CustomShape 6"/>
          <p:cNvSpPr/>
          <p:nvPr/>
        </p:nvSpPr>
        <p:spPr>
          <a:xfrm>
            <a:off x="4504680" y="2205000"/>
            <a:ext cx="429840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D60093"/>
                </a:solidFill>
                <a:latin typeface="Arial"/>
              </a:rPr>
              <a:t>under-rating the public domain</a:t>
            </a:r>
            <a:endParaRPr/>
          </a:p>
        </p:txBody>
      </p:sp>
      <p:sp>
        <p:nvSpPr>
          <p:cNvPr id="86" name="CustomShape 7"/>
          <p:cNvSpPr/>
          <p:nvPr/>
        </p:nvSpPr>
        <p:spPr>
          <a:xfrm>
            <a:off x="5222160" y="2852640"/>
            <a:ext cx="228240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3366FF"/>
                </a:solidFill>
                <a:latin typeface="Arial"/>
              </a:rPr>
              <a:t>donor concerns</a:t>
            </a:r>
            <a:endParaRPr/>
          </a:p>
        </p:txBody>
      </p:sp>
      <p:sp>
        <p:nvSpPr>
          <p:cNvPr id="87" name="CustomShape 8"/>
          <p:cNvSpPr/>
          <p:nvPr/>
        </p:nvSpPr>
        <p:spPr>
          <a:xfrm>
            <a:off x="1045080" y="4005360"/>
            <a:ext cx="421308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669900"/>
                </a:solidFill>
                <a:latin typeface="Arial"/>
              </a:rPr>
              <a:t>protection of revenue streams</a:t>
            </a:r>
            <a:endParaRPr/>
          </a:p>
        </p:txBody>
      </p:sp>
      <p:sp>
        <p:nvSpPr>
          <p:cNvPr id="88" name="CustomShape 9"/>
          <p:cNvSpPr/>
          <p:nvPr/>
        </p:nvSpPr>
        <p:spPr>
          <a:xfrm>
            <a:off x="6087240" y="3645000"/>
            <a:ext cx="109512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996600"/>
                </a:solidFill>
                <a:latin typeface="Arial"/>
              </a:rPr>
              <a:t>control</a:t>
            </a:r>
            <a:endParaRPr/>
          </a:p>
        </p:txBody>
      </p:sp>
      <p:sp>
        <p:nvSpPr>
          <p:cNvPr id="89" name="CustomShape 10"/>
          <p:cNvSpPr/>
          <p:nvPr/>
        </p:nvSpPr>
        <p:spPr>
          <a:xfrm>
            <a:off x="901800" y="4797360"/>
            <a:ext cx="206136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969696"/>
                </a:solidFill>
                <a:latin typeface="Arial"/>
              </a:rPr>
              <a:t>asset tracking</a:t>
            </a:r>
            <a:endParaRPr/>
          </a:p>
        </p:txBody>
      </p:sp>
      <p:sp>
        <p:nvSpPr>
          <p:cNvPr id="90" name="CustomShape 11"/>
          <p:cNvSpPr/>
          <p:nvPr/>
        </p:nvSpPr>
        <p:spPr>
          <a:xfrm>
            <a:off x="6159600" y="4292640"/>
            <a:ext cx="182376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006600"/>
                </a:solidFill>
                <a:latin typeface="Arial"/>
              </a:rPr>
              <a:t>prioritisation</a:t>
            </a:r>
            <a:endParaRPr/>
          </a:p>
        </p:txBody>
      </p:sp>
      <p:sp>
        <p:nvSpPr>
          <p:cNvPr id="91" name="CustomShape 12"/>
          <p:cNvSpPr/>
          <p:nvPr/>
        </p:nvSpPr>
        <p:spPr>
          <a:xfrm>
            <a:off x="1547640" y="656280"/>
            <a:ext cx="6193080" cy="825480"/>
          </a:xfrm>
          <a:prstGeom prst="rect">
            <a:avLst/>
          </a:prstGeom>
          <a:solidFill>
            <a:srgbClr val="800000"/>
          </a:solidFill>
          <a:ln>
            <a:noFill/>
          </a:ln>
        </p:spPr>
        <p:style>
          <a:lnRef idx="0">
            <a:scrgbClr r="0" g="0" b="0"/>
          </a:lnRef>
          <a:fillRef idx="0">
            <a:scrgbClr r="0" g="0" b="0"/>
          </a:fillRef>
          <a:effectRef idx="0">
            <a:scrgbClr r="0" g="0" b="0"/>
          </a:effectRef>
          <a:fontRef idx="minor"/>
        </p:style>
        <p:txBody>
          <a:bodyPr lIns="90000" tIns="46800" rIns="90000" bIns="46800"/>
          <a:lstStyle/>
          <a:p>
            <a:pPr algn="ctr"/>
            <a:r>
              <a:rPr lang="en-GB" sz="2400">
                <a:solidFill>
                  <a:srgbClr val="FFFFFF"/>
                </a:solidFill>
                <a:latin typeface="Arial"/>
              </a:rPr>
              <a:t>there are competing pressures re client, institution, creator and donor interests</a:t>
            </a:r>
            <a:endParaRPr/>
          </a:p>
        </p:txBody>
      </p:sp>
      <p:sp>
        <p:nvSpPr>
          <p:cNvPr id="92" name="CustomShape 13"/>
          <p:cNvSpPr/>
          <p:nvPr/>
        </p:nvSpPr>
        <p:spPr>
          <a:xfrm>
            <a:off x="1333800" y="5616000"/>
            <a:ext cx="2756160" cy="459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r>
              <a:rPr lang="en-GB" sz="2400">
                <a:solidFill>
                  <a:srgbClr val="B84747"/>
                </a:solidFill>
                <a:latin typeface="Arial"/>
              </a:rPr>
              <a:t>licensing questions</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456840" y="274680"/>
            <a:ext cx="8217000" cy="4333320"/>
          </a:xfrm>
          <a:prstGeom prst="rect">
            <a:avLst/>
          </a:prstGeom>
          <a:noFill/>
          <a:ln>
            <a:noFill/>
          </a:ln>
        </p:spPr>
        <p:txBody>
          <a:bodyPr lIns="0" tIns="0" rIns="0" bIns="0" anchor="ctr"/>
          <a:lstStyle/>
          <a:p>
            <a:pPr algn="ctr"/>
            <a:r>
              <a:rPr lang="en-GB" sz="3200">
                <a:latin typeface="Verdana"/>
              </a:rPr>
              <a:t>3 levels of open:</a:t>
            </a:r>
            <a:endParaRPr/>
          </a:p>
          <a:p>
            <a:pPr algn="ctr"/>
            <a:endParaRPr/>
          </a:p>
          <a:p>
            <a:pPr algn="ctr"/>
            <a:r>
              <a:rPr lang="en-GB" sz="3200">
                <a:latin typeface="Verdana"/>
              </a:rPr>
              <a:t>1. Accessibility – freely available online</a:t>
            </a:r>
            <a:endParaRPr/>
          </a:p>
          <a:p>
            <a:pPr algn="ctr"/>
            <a:endParaRPr/>
          </a:p>
          <a:p>
            <a:pPr algn="ctr"/>
            <a:r>
              <a:rPr lang="en-GB" sz="3200">
                <a:latin typeface="Verdana"/>
              </a:rPr>
              <a:t>2. Technical – format allows download and adaptation</a:t>
            </a:r>
            <a:endParaRPr/>
          </a:p>
        </p:txBody>
      </p:sp>
      <p:sp>
        <p:nvSpPr>
          <p:cNvPr id="94" name="TextShape 2"/>
          <p:cNvSpPr txBox="1"/>
          <p:nvPr/>
        </p:nvSpPr>
        <p:spPr>
          <a:xfrm>
            <a:off x="1728000" y="4839840"/>
            <a:ext cx="5974920" cy="488160"/>
          </a:xfrm>
          <a:prstGeom prst="rect">
            <a:avLst/>
          </a:prstGeom>
          <a:noFill/>
          <a:ln>
            <a:noFill/>
          </a:ln>
        </p:spPr>
        <p:txBody>
          <a:bodyPr lIns="0" tIns="0" rIns="0" bIns="0" anchor="ctr"/>
          <a:lstStyle/>
          <a:p>
            <a:pPr algn="ctr"/>
            <a:r>
              <a:rPr lang="en-GB" sz="3200">
                <a:latin typeface="Verdana"/>
              </a:rPr>
              <a:t>3. Legal – permission to use</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456840" y="274680"/>
            <a:ext cx="8217000" cy="4333320"/>
          </a:xfrm>
          <a:prstGeom prst="rect">
            <a:avLst/>
          </a:prstGeom>
          <a:noFill/>
          <a:ln>
            <a:noFill/>
          </a:ln>
        </p:spPr>
        <p:txBody>
          <a:bodyPr lIns="0" tIns="0" rIns="0" bIns="0" anchor="ctr"/>
          <a:lstStyle/>
          <a:p>
            <a:pPr algn="ctr"/>
            <a:r>
              <a:rPr lang="en-GB" sz="3200">
                <a:latin typeface="Verdana"/>
              </a:rPr>
              <a:t>3 levels of open:</a:t>
            </a:r>
            <a:endParaRPr/>
          </a:p>
          <a:p>
            <a:pPr algn="ctr"/>
            <a:endParaRPr/>
          </a:p>
          <a:p>
            <a:pPr algn="ctr"/>
            <a:r>
              <a:rPr lang="en-GB" sz="3200">
                <a:latin typeface="Verdana"/>
              </a:rPr>
              <a:t>1. Accessibility – freely available online</a:t>
            </a:r>
            <a:endParaRPr/>
          </a:p>
          <a:p>
            <a:pPr algn="ctr"/>
            <a:endParaRPr/>
          </a:p>
          <a:p>
            <a:pPr algn="ctr"/>
            <a:r>
              <a:rPr lang="en-GB" sz="3200">
                <a:latin typeface="Verdana"/>
              </a:rPr>
              <a:t>2. Technical – format allows download and adaptation</a:t>
            </a:r>
            <a:endParaRPr/>
          </a:p>
        </p:txBody>
      </p:sp>
      <p:sp>
        <p:nvSpPr>
          <p:cNvPr id="96" name="TextShape 2"/>
          <p:cNvSpPr txBox="1"/>
          <p:nvPr/>
        </p:nvSpPr>
        <p:spPr>
          <a:xfrm>
            <a:off x="1728000" y="4803840"/>
            <a:ext cx="5974920" cy="560160"/>
          </a:xfrm>
          <a:prstGeom prst="rect">
            <a:avLst/>
          </a:prstGeom>
          <a:noFill/>
          <a:ln w="72000">
            <a:solidFill>
              <a:srgbClr val="FF0000"/>
            </a:solidFill>
            <a:round/>
          </a:ln>
        </p:spPr>
        <p:txBody>
          <a:bodyPr lIns="36000" tIns="36000" rIns="36000" bIns="36000" anchor="ctr"/>
          <a:lstStyle/>
          <a:p>
            <a:pPr algn="ctr"/>
            <a:r>
              <a:rPr lang="en-GB" sz="3200">
                <a:latin typeface="Verdana"/>
              </a:rPr>
              <a:t>3. Legal – permission to use</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7" name="Picture 96"/>
          <p:cNvPicPr/>
          <p:nvPr/>
        </p:nvPicPr>
        <p:blipFill>
          <a:blip r:embed="rId3"/>
          <a:stretch/>
        </p:blipFill>
        <p:spPr>
          <a:xfrm>
            <a:off x="2919240" y="1689120"/>
            <a:ext cx="3122640" cy="3122640"/>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8" name="Picture 97"/>
          <p:cNvPicPr/>
          <p:nvPr/>
        </p:nvPicPr>
        <p:blipFill>
          <a:blip r:embed="rId2"/>
          <a:stretch/>
        </p:blipFill>
        <p:spPr>
          <a:xfrm>
            <a:off x="-19080" y="0"/>
            <a:ext cx="10279080" cy="7020000"/>
          </a:xfrm>
          <a:prstGeom prst="rect">
            <a:avLst/>
          </a:prstGeom>
          <a:ln>
            <a:noFill/>
          </a:ln>
        </p:spPr>
      </p:pic>
      <p:sp>
        <p:nvSpPr>
          <p:cNvPr id="99" name="CustomShape 1"/>
          <p:cNvSpPr/>
          <p:nvPr/>
        </p:nvSpPr>
        <p:spPr>
          <a:xfrm>
            <a:off x="179280" y="6388200"/>
            <a:ext cx="8640720" cy="24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lstStyle/>
          <a:p>
            <a:r>
              <a:rPr lang="en-GB" sz="1000">
                <a:solidFill>
                  <a:srgbClr val="FFFFFF"/>
                </a:solidFill>
                <a:latin typeface="Arial"/>
              </a:rPr>
              <a:t>Larry Lessig by Robert Scoble, http://www.flickr.com/photos/scobleizer/2236177028/ CC BY 2.0</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454389</TotalTime>
  <Words>3399</Words>
  <Application>Microsoft Office PowerPoint</Application>
  <PresentationFormat>On-screen Show (4:3)</PresentationFormat>
  <Paragraphs>279</Paragraphs>
  <Slides>49</Slides>
  <Notes>32</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Jessica Coates</dc:creator>
  <cp:lastModifiedBy>Nerida Quatermass</cp:lastModifiedBy>
  <cp:revision>185</cp:revision>
  <dcterms:created xsi:type="dcterms:W3CDTF">2006-09-27T18:50:06Z</dcterms:created>
  <dcterms:modified xsi:type="dcterms:W3CDTF">2015-04-14T02:37:02Z</dcterms:modified>
  <dc:language>en-US</dc:language>
</cp:coreProperties>
</file>